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8" r:id="rId1"/>
    <p:sldMasterId id="2147483744" r:id="rId2"/>
    <p:sldMasterId id="2147483756" r:id="rId3"/>
  </p:sldMasterIdLst>
  <p:notesMasterIdLst>
    <p:notesMasterId r:id="rId24"/>
  </p:notesMasterIdLst>
  <p:sldIdLst>
    <p:sldId id="1088" r:id="rId4"/>
    <p:sldId id="1087" r:id="rId5"/>
    <p:sldId id="1063" r:id="rId6"/>
    <p:sldId id="1064" r:id="rId7"/>
    <p:sldId id="1077" r:id="rId8"/>
    <p:sldId id="1078" r:id="rId9"/>
    <p:sldId id="1068" r:id="rId10"/>
    <p:sldId id="1070" r:id="rId11"/>
    <p:sldId id="1069" r:id="rId12"/>
    <p:sldId id="1079" r:id="rId13"/>
    <p:sldId id="1082" r:id="rId14"/>
    <p:sldId id="1071" r:id="rId15"/>
    <p:sldId id="1084" r:id="rId16"/>
    <p:sldId id="1085" r:id="rId17"/>
    <p:sldId id="1072" r:id="rId18"/>
    <p:sldId id="1074" r:id="rId19"/>
    <p:sldId id="1075" r:id="rId20"/>
    <p:sldId id="1076" r:id="rId21"/>
    <p:sldId id="1073" r:id="rId22"/>
    <p:sldId id="703" r:id="rId23"/>
  </p:sldIdLst>
  <p:sldSz cx="9144000" cy="6858000" type="screen4x3"/>
  <p:notesSz cx="6797675" cy="9928225"/>
  <p:embeddedFontLst>
    <p:embeddedFont>
      <p:font typeface="맑은 고딕" panose="020B0503020000020004" pitchFamily="34" charset="-127"/>
      <p:regular r:id="rId25"/>
      <p:bold r:id="rId26"/>
    </p:embeddedFont>
    <p:embeddedFont>
      <p:font typeface="나눔고딕 ExtraBold" panose="020B0604020202020204" charset="-127"/>
      <p:bold r:id="rId27"/>
    </p:embeddedFont>
    <p:embeddedFont>
      <p:font typeface="Cambria Math" panose="02040503050406030204" pitchFamily="18" charset="0"/>
      <p:regular r:id="rId28"/>
    </p:embeddedFont>
    <p:embeddedFont>
      <p:font typeface="Calibri Light" panose="020F0302020204030204" pitchFamily="34" charset="0"/>
      <p:regular r:id="rId29"/>
      <p:italic r:id="rId30"/>
    </p:embeddedFont>
    <p:embeddedFont>
      <p:font typeface="나눔고딕" panose="020B0604020202020204" charset="-127"/>
      <p:regular r:id="rId31"/>
      <p:bold r:id="rId32"/>
    </p:embeddedFont>
    <p:embeddedFont>
      <p:font typeface="Calibri" panose="020F0502020204030204" pitchFamily="34" charset="0"/>
      <p:regular r:id="rId33"/>
      <p:bold r:id="rId34"/>
      <p:italic r:id="rId35"/>
      <p:boldItalic r:id="rId3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F9900"/>
    <a:srgbClr val="FFFFCC"/>
    <a:srgbClr val="0086B6"/>
    <a:srgbClr val="00A6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151" autoAdjust="0"/>
    <p:restoredTop sz="96383" autoAdjust="0"/>
  </p:normalViewPr>
  <p:slideViewPr>
    <p:cSldViewPr>
      <p:cViewPr varScale="1">
        <p:scale>
          <a:sx n="73" d="100"/>
          <a:sy n="73" d="100"/>
        </p:scale>
        <p:origin x="1434" y="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3955"/>
    </p:cViewPr>
  </p:sorterViewPr>
  <p:notesViewPr>
    <p:cSldViewPr>
      <p:cViewPr varScale="1">
        <p:scale>
          <a:sx n="88" d="100"/>
          <a:sy n="88" d="100"/>
        </p:scale>
        <p:origin x="211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font" Target="fonts/font2.fntdata"/><Relationship Id="rId39" Type="http://schemas.openxmlformats.org/officeDocument/2006/relationships/theme" Target="theme/theme1.xml"/><Relationship Id="rId21" Type="http://schemas.openxmlformats.org/officeDocument/2006/relationships/slide" Target="slides/slide18.xml"/><Relationship Id="rId34" Type="http://schemas.openxmlformats.org/officeDocument/2006/relationships/font" Target="fonts/font10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font" Target="fonts/font7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198F42-5324-4C51-B5A1-4961C721B625}" type="datetimeFigureOut">
              <a:rPr lang="ko-KR" altLang="en-US" smtClean="0"/>
              <a:pPr/>
              <a:t>2023-05-22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556A67-1248-4E5A-B48B-106F6DC07D7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3312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556A67-1248-4E5A-B48B-106F6DC07D7E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01653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556A67-1248-4E5A-B48B-106F6DC07D7E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78095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556A67-1248-4E5A-B48B-106F6DC07D7E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64468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556A67-1248-4E5A-B48B-106F6DC07D7E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72960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556A67-1248-4E5A-B48B-106F6DC07D7E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39231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556A67-1248-4E5A-B48B-106F6DC07D7E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96621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556A67-1248-4E5A-B48B-106F6DC07D7E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58035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556A67-1248-4E5A-B48B-106F6DC07D7E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6072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556A67-1248-4E5A-B48B-106F6DC07D7E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41488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556A67-1248-4E5A-B48B-106F6DC07D7E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53708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556A67-1248-4E5A-B48B-106F6DC07D7E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60750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556A67-1248-4E5A-B48B-106F6DC07D7E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34670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556A67-1248-4E5A-B48B-106F6DC07D7E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03867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556A67-1248-4E5A-B48B-106F6DC07D7E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3623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556A67-1248-4E5A-B48B-106F6DC07D7E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33132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556A67-1248-4E5A-B48B-106F6DC07D7E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69558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D:\05.이미지소스\platform\HiRes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68760"/>
            <a:ext cx="9144000" cy="5598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Box 5"/>
          <p:cNvSpPr txBox="1">
            <a:spLocks noChangeArrowheads="1"/>
          </p:cNvSpPr>
          <p:nvPr userDrawn="1"/>
        </p:nvSpPr>
        <p:spPr bwMode="auto">
          <a:xfrm>
            <a:off x="179512" y="404664"/>
            <a:ext cx="5961866" cy="830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9" tIns="45715" rIns="91429" bIns="45715">
            <a:spAutoFit/>
          </a:bodyPr>
          <a:lstStyle>
            <a:lvl1pPr eaLnBrk="0" hangingPunct="0">
              <a:defRPr kumimoji="1" sz="14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pPr defTabSz="914290" eaLnBrk="1" hangingPunct="1"/>
            <a:r>
              <a:rPr lang="ko-KR" altLang="en-US" sz="2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스마트폰 기반 주요 시설원예작물 병해충 </a:t>
            </a:r>
            <a:endParaRPr lang="en-US" altLang="ko-KR" sz="2400" b="1" dirty="0" smtClean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defTabSz="914290" eaLnBrk="1" hangingPunct="1"/>
            <a:r>
              <a:rPr lang="ko-KR" altLang="en-US" sz="2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진단</a:t>
            </a:r>
            <a:r>
              <a:rPr lang="en-US" altLang="ko-KR" sz="2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2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처방 시스템 구축 및 실증</a:t>
            </a:r>
            <a:endParaRPr lang="en-US" altLang="ko-KR" sz="11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62898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2" y="365127"/>
            <a:ext cx="78867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215" b="1"/>
            </a:lvl1pPr>
            <a:lvl2pPr marL="422041" indent="0">
              <a:buNone/>
              <a:defRPr sz="1846" b="1"/>
            </a:lvl2pPr>
            <a:lvl3pPr marL="844083" indent="0">
              <a:buNone/>
              <a:defRPr sz="1662" b="1"/>
            </a:lvl3pPr>
            <a:lvl4pPr marL="1266124" indent="0">
              <a:buNone/>
              <a:defRPr sz="1477" b="1"/>
            </a:lvl4pPr>
            <a:lvl5pPr marL="1688165" indent="0">
              <a:buNone/>
              <a:defRPr sz="1477" b="1"/>
            </a:lvl5pPr>
            <a:lvl6pPr marL="2110207" indent="0">
              <a:buNone/>
              <a:defRPr sz="1477" b="1"/>
            </a:lvl6pPr>
            <a:lvl7pPr marL="2532248" indent="0">
              <a:buNone/>
              <a:defRPr sz="1477" b="1"/>
            </a:lvl7pPr>
            <a:lvl8pPr marL="2954289" indent="0">
              <a:buNone/>
              <a:defRPr sz="1477" b="1"/>
            </a:lvl8pPr>
            <a:lvl9pPr marL="3376331" indent="0">
              <a:buNone/>
              <a:defRPr sz="1477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215" b="1"/>
            </a:lvl1pPr>
            <a:lvl2pPr marL="422041" indent="0">
              <a:buNone/>
              <a:defRPr sz="1846" b="1"/>
            </a:lvl2pPr>
            <a:lvl3pPr marL="844083" indent="0">
              <a:buNone/>
              <a:defRPr sz="1662" b="1"/>
            </a:lvl3pPr>
            <a:lvl4pPr marL="1266124" indent="0">
              <a:buNone/>
              <a:defRPr sz="1477" b="1"/>
            </a:lvl4pPr>
            <a:lvl5pPr marL="1688165" indent="0">
              <a:buNone/>
              <a:defRPr sz="1477" b="1"/>
            </a:lvl5pPr>
            <a:lvl6pPr marL="2110207" indent="0">
              <a:buNone/>
              <a:defRPr sz="1477" b="1"/>
            </a:lvl6pPr>
            <a:lvl7pPr marL="2532248" indent="0">
              <a:buNone/>
              <a:defRPr sz="1477" b="1"/>
            </a:lvl7pPr>
            <a:lvl8pPr marL="2954289" indent="0">
              <a:buNone/>
              <a:defRPr sz="1477" b="1"/>
            </a:lvl8pPr>
            <a:lvl9pPr marL="3376331" indent="0">
              <a:buNone/>
              <a:defRPr sz="1477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D0CAD23-5FF2-4FF0-84EF-FABEF708D5F7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2023-05-22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1C16319-C4EA-4681-ADD8-34343D6EE44A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87389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8A8219E-7400-490C-A0A1-488E3BDEEFE6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2023-05-22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50953E-A2F8-4017-9328-CC1A6144ED05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84242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8243983-5048-4E0F-AFEA-F71728A22C29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2023-05-22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DC9358-BDF8-4B87-840B-CD0A31094CFF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744137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2" y="457200"/>
            <a:ext cx="2949178" cy="1600200"/>
          </a:xfrm>
        </p:spPr>
        <p:txBody>
          <a:bodyPr anchor="b"/>
          <a:lstStyle>
            <a:lvl1pPr>
              <a:defRPr sz="2954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7"/>
            <a:ext cx="4629150" cy="4873625"/>
          </a:xfrm>
        </p:spPr>
        <p:txBody>
          <a:bodyPr/>
          <a:lstStyle>
            <a:lvl1pPr>
              <a:defRPr sz="2954"/>
            </a:lvl1pPr>
            <a:lvl2pPr>
              <a:defRPr sz="2585"/>
            </a:lvl2pPr>
            <a:lvl3pPr>
              <a:defRPr sz="2215"/>
            </a:lvl3pPr>
            <a:lvl4pPr>
              <a:defRPr sz="1846"/>
            </a:lvl4pPr>
            <a:lvl5pPr>
              <a:defRPr sz="1846"/>
            </a:lvl5pPr>
            <a:lvl6pPr>
              <a:defRPr sz="1846"/>
            </a:lvl6pPr>
            <a:lvl7pPr>
              <a:defRPr sz="1846"/>
            </a:lvl7pPr>
            <a:lvl8pPr>
              <a:defRPr sz="1846"/>
            </a:lvl8pPr>
            <a:lvl9pPr>
              <a:defRPr sz="1846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2" y="2057400"/>
            <a:ext cx="2949178" cy="3811588"/>
          </a:xfrm>
        </p:spPr>
        <p:txBody>
          <a:bodyPr/>
          <a:lstStyle>
            <a:lvl1pPr marL="0" indent="0">
              <a:buNone/>
              <a:defRPr sz="1477"/>
            </a:lvl1pPr>
            <a:lvl2pPr marL="422041" indent="0">
              <a:buNone/>
              <a:defRPr sz="1292"/>
            </a:lvl2pPr>
            <a:lvl3pPr marL="844083" indent="0">
              <a:buNone/>
              <a:defRPr sz="1108"/>
            </a:lvl3pPr>
            <a:lvl4pPr marL="1266124" indent="0">
              <a:buNone/>
              <a:defRPr sz="923"/>
            </a:lvl4pPr>
            <a:lvl5pPr marL="1688165" indent="0">
              <a:buNone/>
              <a:defRPr sz="923"/>
            </a:lvl5pPr>
            <a:lvl6pPr marL="2110207" indent="0">
              <a:buNone/>
              <a:defRPr sz="923"/>
            </a:lvl6pPr>
            <a:lvl7pPr marL="2532248" indent="0">
              <a:buNone/>
              <a:defRPr sz="923"/>
            </a:lvl7pPr>
            <a:lvl8pPr marL="2954289" indent="0">
              <a:buNone/>
              <a:defRPr sz="923"/>
            </a:lvl8pPr>
            <a:lvl9pPr marL="3376331" indent="0">
              <a:buNone/>
              <a:defRPr sz="923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F30759D-E28F-4E44-B30D-F442943419D1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2023-05-22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F8D351B-A3B2-44C0-BD60-48A11337F867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37517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2" y="457200"/>
            <a:ext cx="2949178" cy="1600200"/>
          </a:xfrm>
        </p:spPr>
        <p:txBody>
          <a:bodyPr anchor="b"/>
          <a:lstStyle>
            <a:lvl1pPr>
              <a:defRPr sz="2954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7"/>
            <a:ext cx="4629150" cy="4873625"/>
          </a:xfrm>
        </p:spPr>
        <p:txBody>
          <a:bodyPr rtlCol="0">
            <a:normAutofit/>
          </a:bodyPr>
          <a:lstStyle>
            <a:lvl1pPr marL="0" indent="0">
              <a:buNone/>
              <a:defRPr sz="2954"/>
            </a:lvl1pPr>
            <a:lvl2pPr marL="422041" indent="0">
              <a:buNone/>
              <a:defRPr sz="2585"/>
            </a:lvl2pPr>
            <a:lvl3pPr marL="844083" indent="0">
              <a:buNone/>
              <a:defRPr sz="2215"/>
            </a:lvl3pPr>
            <a:lvl4pPr marL="1266124" indent="0">
              <a:buNone/>
              <a:defRPr sz="1846"/>
            </a:lvl4pPr>
            <a:lvl5pPr marL="1688165" indent="0">
              <a:buNone/>
              <a:defRPr sz="1846"/>
            </a:lvl5pPr>
            <a:lvl6pPr marL="2110207" indent="0">
              <a:buNone/>
              <a:defRPr sz="1846"/>
            </a:lvl6pPr>
            <a:lvl7pPr marL="2532248" indent="0">
              <a:buNone/>
              <a:defRPr sz="1846"/>
            </a:lvl7pPr>
            <a:lvl8pPr marL="2954289" indent="0">
              <a:buNone/>
              <a:defRPr sz="1846"/>
            </a:lvl8pPr>
            <a:lvl9pPr marL="3376331" indent="0">
              <a:buNone/>
              <a:defRPr sz="1846"/>
            </a:lvl9pPr>
          </a:lstStyle>
          <a:p>
            <a:pPr lvl="0"/>
            <a:r>
              <a:rPr lang="ko-KR" altLang="en-US" noProof="0" smtClean="0"/>
              <a:t>그림을 추가하려면 아이콘을 클릭하십시오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2" y="2057400"/>
            <a:ext cx="2949178" cy="3811588"/>
          </a:xfrm>
        </p:spPr>
        <p:txBody>
          <a:bodyPr/>
          <a:lstStyle>
            <a:lvl1pPr marL="0" indent="0">
              <a:buNone/>
              <a:defRPr sz="1477"/>
            </a:lvl1pPr>
            <a:lvl2pPr marL="422041" indent="0">
              <a:buNone/>
              <a:defRPr sz="1292"/>
            </a:lvl2pPr>
            <a:lvl3pPr marL="844083" indent="0">
              <a:buNone/>
              <a:defRPr sz="1108"/>
            </a:lvl3pPr>
            <a:lvl4pPr marL="1266124" indent="0">
              <a:buNone/>
              <a:defRPr sz="923"/>
            </a:lvl4pPr>
            <a:lvl5pPr marL="1688165" indent="0">
              <a:buNone/>
              <a:defRPr sz="923"/>
            </a:lvl5pPr>
            <a:lvl6pPr marL="2110207" indent="0">
              <a:buNone/>
              <a:defRPr sz="923"/>
            </a:lvl6pPr>
            <a:lvl7pPr marL="2532248" indent="0">
              <a:buNone/>
              <a:defRPr sz="923"/>
            </a:lvl7pPr>
            <a:lvl8pPr marL="2954289" indent="0">
              <a:buNone/>
              <a:defRPr sz="923"/>
            </a:lvl8pPr>
            <a:lvl9pPr marL="3376331" indent="0">
              <a:buNone/>
              <a:defRPr sz="923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0D8F806-1CF9-4147-8821-C74DF9F5BF46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2023-05-22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B10DB1-F1FF-447C-B76D-5ABD4A70AEBA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21773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17B7632-B3FF-494B-BB6B-49ED5EDE6A02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2023-05-22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8634DB5-0EA1-4BD4-BED1-79E6F7CD9867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82296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3C228D-D28F-494F-A80A-53E1BC5CE4ED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2023-05-22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38AD7C0-4996-46D8-96FF-5A503106F675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447139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01E337C-CD28-458F-AD72-CC3451B4224F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2023-05-22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4FE9AC1-C069-4B92-9C12-659169A2DF5E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7980022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9B0C822-8948-49AC-8ED8-4255C634DD4C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2023-05-22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E2031F0-7878-4931-89F4-F2FCDF8188F1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5150885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250B21-BF76-434C-B878-B4F9F4AD83A3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2023-05-22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00F57F1-A03D-43F4-8752-D6BA0A6B6FBD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1961386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829550" y="6572250"/>
            <a:ext cx="1235319" cy="241300"/>
          </a:xfrm>
        </p:spPr>
        <p:txBody>
          <a:bodyPr anchor="ctr"/>
          <a:lstStyle>
            <a:lvl1pPr>
              <a:defRPr sz="1800">
                <a:latin typeface="맑은 고딕" pitchFamily="50" charset="-127"/>
                <a:ea typeface="맑은 고딕" pitchFamily="50" charset="-127"/>
              </a:defRPr>
            </a:lvl1pPr>
          </a:lstStyle>
          <a:p>
            <a:pPr>
              <a:defRPr/>
            </a:pPr>
            <a:r>
              <a:rPr lang="en-US" altLang="ko-KR" smtClean="0">
                <a:solidFill>
                  <a:prstClr val="black"/>
                </a:solidFill>
              </a:rPr>
              <a:t> </a:t>
            </a:r>
            <a:fld id="{030A7968-D633-460B-80F0-E03F654BFADE}" type="slidenum">
              <a:rPr lang="ko-KR" altLang="en-US" smtClean="0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18100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7F04B4-FC30-40E2-938E-2AA8CA502A64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2023-05-22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CEC8F6E-0523-41E6-B648-4AC69A2140F3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1773959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D8B2217-6A46-4B0F-B8AB-911D86A34851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2023-05-22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AD28E2-AE7E-4EF4-BE5A-CC006DCB1F3A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0347779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E1DDF65-3B04-4F23-8A57-AEBD93CD3969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2023-05-22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63BEF6C-6A7C-4180-BDDD-F90B4141501A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502974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D18B4E-1068-4B7A-9DC5-678102811EE7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2023-05-22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0EA725-425B-495A-B443-325BCC9BEDC2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9985229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86AEA79-0F91-4F7D-B426-61752650700A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2023-05-22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8CD6EF6-2DB3-4895-ADF6-085D41D98D61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8200377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F23D713-03AB-4695-9D97-E75138AFE726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2023-05-22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286BA9-91B7-48C3-90C8-BCE6F74BECD6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6713171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F009A6D-C4C0-48C9-8BA6-0F4DB9A941DA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2023-05-22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C0146C2-86C1-4848-B8E6-19F3BBA3BC92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2305997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DCA2877-B955-403E-BC20-9FA9D449CE86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2023-05-22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3184061-3ADD-4F69-A67E-86CC9682B1EA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2031852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3" name="그룹 2"/>
          <p:cNvGrpSpPr/>
          <p:nvPr userDrawn="1"/>
        </p:nvGrpSpPr>
        <p:grpSpPr>
          <a:xfrm>
            <a:off x="438962" y="0"/>
            <a:ext cx="8705041" cy="825500"/>
            <a:chOff x="438959" y="0"/>
            <a:chExt cx="8705041" cy="866775"/>
          </a:xfrm>
        </p:grpSpPr>
        <p:sp>
          <p:nvSpPr>
            <p:cNvPr id="2" name="직사각형 1"/>
            <p:cNvSpPr/>
            <p:nvPr userDrawn="1"/>
          </p:nvSpPr>
          <p:spPr>
            <a:xfrm>
              <a:off x="438959" y="0"/>
              <a:ext cx="8705041" cy="86677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4" name="그룹 9"/>
            <p:cNvGrpSpPr/>
            <p:nvPr userDrawn="1"/>
          </p:nvGrpSpPr>
          <p:grpSpPr>
            <a:xfrm>
              <a:off x="438960" y="0"/>
              <a:ext cx="79200" cy="866775"/>
              <a:chOff x="438960" y="0"/>
              <a:chExt cx="79200" cy="1277257"/>
            </a:xfrm>
          </p:grpSpPr>
          <p:sp>
            <p:nvSpPr>
              <p:cNvPr id="14" name="직사각형 13"/>
              <p:cNvSpPr/>
              <p:nvPr userDrawn="1"/>
            </p:nvSpPr>
            <p:spPr>
              <a:xfrm>
                <a:off x="439173" y="0"/>
                <a:ext cx="78773" cy="1277257"/>
              </a:xfrm>
              <a:prstGeom prst="rect">
                <a:avLst/>
              </a:prstGeom>
              <a:gradFill>
                <a:gsLst>
                  <a:gs pos="0">
                    <a:srgbClr val="0A61A6"/>
                  </a:gs>
                  <a:gs pos="100000">
                    <a:srgbClr val="074477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" name="사다리꼴 11"/>
              <p:cNvSpPr/>
              <p:nvPr userDrawn="1"/>
            </p:nvSpPr>
            <p:spPr>
              <a:xfrm rot="16200000" flipH="1">
                <a:off x="111620" y="505935"/>
                <a:ext cx="733880" cy="79200"/>
              </a:xfrm>
              <a:custGeom>
                <a:avLst/>
                <a:gdLst>
                  <a:gd name="connsiteX0" fmla="*/ 0 w 733880"/>
                  <a:gd name="connsiteY0" fmla="*/ 79200 h 79200"/>
                  <a:gd name="connsiteX1" fmla="*/ 19800 w 733880"/>
                  <a:gd name="connsiteY1" fmla="*/ 0 h 79200"/>
                  <a:gd name="connsiteX2" fmla="*/ 714080 w 733880"/>
                  <a:gd name="connsiteY2" fmla="*/ 0 h 79200"/>
                  <a:gd name="connsiteX3" fmla="*/ 733880 w 733880"/>
                  <a:gd name="connsiteY3" fmla="*/ 79200 h 79200"/>
                  <a:gd name="connsiteX4" fmla="*/ 0 w 733880"/>
                  <a:gd name="connsiteY4" fmla="*/ 79200 h 79200"/>
                  <a:gd name="connsiteX0" fmla="*/ 0 w 733880"/>
                  <a:gd name="connsiteY0" fmla="*/ 79200 h 79200"/>
                  <a:gd name="connsiteX1" fmla="*/ 19800 w 733880"/>
                  <a:gd name="connsiteY1" fmla="*/ 0 h 79200"/>
                  <a:gd name="connsiteX2" fmla="*/ 321174 w 733880"/>
                  <a:gd name="connsiteY2" fmla="*/ 0 h 79200"/>
                  <a:gd name="connsiteX3" fmla="*/ 733880 w 733880"/>
                  <a:gd name="connsiteY3" fmla="*/ 79200 h 79200"/>
                  <a:gd name="connsiteX4" fmla="*/ 0 w 733880"/>
                  <a:gd name="connsiteY4" fmla="*/ 79200 h 79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33880" h="79200">
                    <a:moveTo>
                      <a:pt x="0" y="79200"/>
                    </a:moveTo>
                    <a:lnTo>
                      <a:pt x="19800" y="0"/>
                    </a:lnTo>
                    <a:lnTo>
                      <a:pt x="321174" y="0"/>
                    </a:lnTo>
                    <a:lnTo>
                      <a:pt x="733880" y="79200"/>
                    </a:lnTo>
                    <a:lnTo>
                      <a:pt x="0" y="792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alpha val="37000"/>
                    </a:schemeClr>
                  </a:gs>
                  <a:gs pos="100000">
                    <a:schemeClr val="bg1">
                      <a:alpha val="5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7" name="텍스트 개체 틀 16"/>
          <p:cNvSpPr>
            <a:spLocks noGrp="1"/>
          </p:cNvSpPr>
          <p:nvPr>
            <p:ph type="body" sz="quarter" idx="10"/>
          </p:nvPr>
        </p:nvSpPr>
        <p:spPr>
          <a:xfrm>
            <a:off x="514351" y="168281"/>
            <a:ext cx="8253248" cy="504825"/>
          </a:xfrm>
        </p:spPr>
        <p:txBody>
          <a:bodyPr>
            <a:noAutofit/>
          </a:bodyPr>
          <a:lstStyle>
            <a:lvl1pPr marL="0" indent="0">
              <a:buNone/>
              <a:defRPr sz="3200" b="1" spc="-300">
                <a:solidFill>
                  <a:srgbClr val="074477"/>
                </a:solidFill>
              </a:defRPr>
            </a:lvl1pPr>
          </a:lstStyle>
          <a:p>
            <a:pPr lvl="0"/>
            <a:r>
              <a:rPr lang="ko-KR" altLang="en-US" dirty="0" smtClean="0"/>
              <a:t>마스터 텍스트 스타일을 편집합니다</a:t>
            </a:r>
            <a:endParaRPr lang="ko-KR" altLang="en-US" dirty="0"/>
          </a:p>
        </p:txBody>
      </p:sp>
      <p:sp>
        <p:nvSpPr>
          <p:cNvPr id="11" name="슬라이드 번호 개체 틀 5"/>
          <p:cNvSpPr txBox="1">
            <a:spLocks/>
          </p:cNvSpPr>
          <p:nvPr userDrawn="1"/>
        </p:nvSpPr>
        <p:spPr>
          <a:xfrm>
            <a:off x="8768587" y="6540272"/>
            <a:ext cx="415403" cy="16457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  <a:scene3d>
              <a:camera prst="orthographicFront"/>
              <a:lightRig rig="threePt" dir="t"/>
            </a:scene3d>
            <a:sp3d>
              <a:bevelT w="0"/>
            </a:sp3d>
          </a:bodyPr>
          <a:lstStyle>
            <a:lvl1pPr algn="ctr"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산돌고딕B" pitchFamily="50" charset="-127"/>
                <a:ea typeface="산돌고딕B" pitchFamily="50" charset="-127"/>
              </a:defRPr>
            </a:lvl1pPr>
          </a:lstStyle>
          <a:p>
            <a:pPr algn="l" defTabSz="914354">
              <a:defRPr/>
            </a:pPr>
            <a:fld id="{31D0FB6C-8241-4BF1-B77E-AFC56E1836EB}" type="slidenum">
              <a:rPr lang="ko-KR" altLang="en-US" sz="1400" smtClean="0">
                <a:solidFill>
                  <a:prstClr val="black">
                    <a:lumMod val="75000"/>
                    <a:lumOff val="25000"/>
                  </a:prstClr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pPr algn="l" defTabSz="914354">
                <a:defRPr/>
              </a:pPr>
              <a:t>‹#›</a:t>
            </a:fld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  <a:latin typeface="Arial" pitchFamily="34" charset="0"/>
              <a:ea typeface="맑은 고딕" pitchFamily="50" charset="-127"/>
              <a:cs typeface="Arial" pitchFamily="34" charset="0"/>
            </a:endParaRPr>
          </a:p>
        </p:txBody>
      </p:sp>
      <p:pic>
        <p:nvPicPr>
          <p:cNvPr id="10" name="Picture 3" descr="http://kmug.co.kr/board/data/logo/%BC%BC%C1%BE%B4%EB%B7%CE%B0%ED.jpg"/>
          <p:cNvPicPr>
            <a:picLocks noChangeAspect="1" noChangeArrowheads="1"/>
          </p:cNvPicPr>
          <p:nvPr userDrawn="1"/>
        </p:nvPicPr>
        <p:blipFill>
          <a:blip r:embed="rId3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00035" y="6357958"/>
            <a:ext cx="1028775" cy="42862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515482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3" name="그룹 2"/>
          <p:cNvGrpSpPr/>
          <p:nvPr userDrawn="1"/>
        </p:nvGrpSpPr>
        <p:grpSpPr>
          <a:xfrm>
            <a:off x="438962" y="0"/>
            <a:ext cx="8705041" cy="825500"/>
            <a:chOff x="438959" y="0"/>
            <a:chExt cx="8705041" cy="866775"/>
          </a:xfrm>
        </p:grpSpPr>
        <p:sp>
          <p:nvSpPr>
            <p:cNvPr id="2" name="직사각형 1"/>
            <p:cNvSpPr/>
            <p:nvPr userDrawn="1"/>
          </p:nvSpPr>
          <p:spPr>
            <a:xfrm>
              <a:off x="438959" y="0"/>
              <a:ext cx="8705041" cy="86677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4" name="그룹 9"/>
            <p:cNvGrpSpPr/>
            <p:nvPr userDrawn="1"/>
          </p:nvGrpSpPr>
          <p:grpSpPr>
            <a:xfrm>
              <a:off x="438960" y="0"/>
              <a:ext cx="79200" cy="866775"/>
              <a:chOff x="438960" y="0"/>
              <a:chExt cx="79200" cy="1277257"/>
            </a:xfrm>
          </p:grpSpPr>
          <p:sp>
            <p:nvSpPr>
              <p:cNvPr id="14" name="직사각형 13"/>
              <p:cNvSpPr/>
              <p:nvPr userDrawn="1"/>
            </p:nvSpPr>
            <p:spPr>
              <a:xfrm>
                <a:off x="439173" y="0"/>
                <a:ext cx="78773" cy="1277257"/>
              </a:xfrm>
              <a:prstGeom prst="rect">
                <a:avLst/>
              </a:prstGeom>
              <a:gradFill>
                <a:gsLst>
                  <a:gs pos="0">
                    <a:srgbClr val="0A61A6"/>
                  </a:gs>
                  <a:gs pos="100000">
                    <a:srgbClr val="074477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" name="사다리꼴 11"/>
              <p:cNvSpPr/>
              <p:nvPr userDrawn="1"/>
            </p:nvSpPr>
            <p:spPr>
              <a:xfrm rot="16200000" flipH="1">
                <a:off x="111620" y="505935"/>
                <a:ext cx="733880" cy="79200"/>
              </a:xfrm>
              <a:custGeom>
                <a:avLst/>
                <a:gdLst>
                  <a:gd name="connsiteX0" fmla="*/ 0 w 733880"/>
                  <a:gd name="connsiteY0" fmla="*/ 79200 h 79200"/>
                  <a:gd name="connsiteX1" fmla="*/ 19800 w 733880"/>
                  <a:gd name="connsiteY1" fmla="*/ 0 h 79200"/>
                  <a:gd name="connsiteX2" fmla="*/ 714080 w 733880"/>
                  <a:gd name="connsiteY2" fmla="*/ 0 h 79200"/>
                  <a:gd name="connsiteX3" fmla="*/ 733880 w 733880"/>
                  <a:gd name="connsiteY3" fmla="*/ 79200 h 79200"/>
                  <a:gd name="connsiteX4" fmla="*/ 0 w 733880"/>
                  <a:gd name="connsiteY4" fmla="*/ 79200 h 79200"/>
                  <a:gd name="connsiteX0" fmla="*/ 0 w 733880"/>
                  <a:gd name="connsiteY0" fmla="*/ 79200 h 79200"/>
                  <a:gd name="connsiteX1" fmla="*/ 19800 w 733880"/>
                  <a:gd name="connsiteY1" fmla="*/ 0 h 79200"/>
                  <a:gd name="connsiteX2" fmla="*/ 321174 w 733880"/>
                  <a:gd name="connsiteY2" fmla="*/ 0 h 79200"/>
                  <a:gd name="connsiteX3" fmla="*/ 733880 w 733880"/>
                  <a:gd name="connsiteY3" fmla="*/ 79200 h 79200"/>
                  <a:gd name="connsiteX4" fmla="*/ 0 w 733880"/>
                  <a:gd name="connsiteY4" fmla="*/ 79200 h 79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33880" h="79200">
                    <a:moveTo>
                      <a:pt x="0" y="79200"/>
                    </a:moveTo>
                    <a:lnTo>
                      <a:pt x="19800" y="0"/>
                    </a:lnTo>
                    <a:lnTo>
                      <a:pt x="321174" y="0"/>
                    </a:lnTo>
                    <a:lnTo>
                      <a:pt x="733880" y="79200"/>
                    </a:lnTo>
                    <a:lnTo>
                      <a:pt x="0" y="792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alpha val="37000"/>
                    </a:schemeClr>
                  </a:gs>
                  <a:gs pos="100000">
                    <a:schemeClr val="bg1">
                      <a:alpha val="5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7" name="텍스트 개체 틀 16"/>
          <p:cNvSpPr>
            <a:spLocks noGrp="1"/>
          </p:cNvSpPr>
          <p:nvPr>
            <p:ph type="body" sz="quarter" idx="10"/>
          </p:nvPr>
        </p:nvSpPr>
        <p:spPr>
          <a:xfrm>
            <a:off x="514351" y="168281"/>
            <a:ext cx="8253248" cy="504825"/>
          </a:xfrm>
        </p:spPr>
        <p:txBody>
          <a:bodyPr>
            <a:noAutofit/>
          </a:bodyPr>
          <a:lstStyle>
            <a:lvl1pPr marL="0" indent="0">
              <a:buNone/>
              <a:defRPr sz="3200" b="1" spc="-300">
                <a:solidFill>
                  <a:srgbClr val="074477"/>
                </a:solidFill>
              </a:defRPr>
            </a:lvl1pPr>
          </a:lstStyle>
          <a:p>
            <a:pPr lvl="0"/>
            <a:r>
              <a:rPr lang="ko-KR" altLang="en-US" dirty="0" smtClean="0"/>
              <a:t>마스터 텍스트 스타일을 편집합니다</a:t>
            </a:r>
            <a:endParaRPr lang="ko-KR" altLang="en-US" dirty="0"/>
          </a:p>
        </p:txBody>
      </p:sp>
      <p:sp>
        <p:nvSpPr>
          <p:cNvPr id="11" name="슬라이드 번호 개체 틀 5"/>
          <p:cNvSpPr txBox="1">
            <a:spLocks/>
          </p:cNvSpPr>
          <p:nvPr userDrawn="1"/>
        </p:nvSpPr>
        <p:spPr>
          <a:xfrm>
            <a:off x="8768587" y="6540272"/>
            <a:ext cx="415403" cy="16457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  <a:scene3d>
              <a:camera prst="orthographicFront"/>
              <a:lightRig rig="threePt" dir="t"/>
            </a:scene3d>
            <a:sp3d>
              <a:bevelT w="0"/>
            </a:sp3d>
          </a:bodyPr>
          <a:lstStyle>
            <a:lvl1pPr algn="ctr"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산돌고딕B" pitchFamily="50" charset="-127"/>
                <a:ea typeface="산돌고딕B" pitchFamily="50" charset="-127"/>
              </a:defRPr>
            </a:lvl1pPr>
          </a:lstStyle>
          <a:p>
            <a:pPr algn="l" defTabSz="914354">
              <a:defRPr/>
            </a:pPr>
            <a:fld id="{31D0FB6C-8241-4BF1-B77E-AFC56E1836EB}" type="slidenum">
              <a:rPr lang="ko-KR" altLang="en-US" sz="1400" smtClean="0">
                <a:solidFill>
                  <a:prstClr val="black">
                    <a:lumMod val="75000"/>
                    <a:lumOff val="25000"/>
                  </a:prstClr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pPr algn="l" defTabSz="914354">
                <a:defRPr/>
              </a:pPr>
              <a:t>‹#›</a:t>
            </a:fld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  <a:latin typeface="Arial" pitchFamily="34" charset="0"/>
              <a:ea typeface="맑은 고딕" pitchFamily="50" charset="-127"/>
              <a:cs typeface="Arial" pitchFamily="34" charset="0"/>
            </a:endParaRPr>
          </a:p>
        </p:txBody>
      </p:sp>
      <p:pic>
        <p:nvPicPr>
          <p:cNvPr id="10" name="Picture 3" descr="http://kmug.co.kr/board/data/logo/%BC%BC%C1%BE%B4%EB%B7%CE%B0%ED.jpg"/>
          <p:cNvPicPr>
            <a:picLocks noChangeAspect="1" noChangeArrowheads="1"/>
          </p:cNvPicPr>
          <p:nvPr userDrawn="1"/>
        </p:nvPicPr>
        <p:blipFill>
          <a:blip r:embed="rId3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00035" y="6357958"/>
            <a:ext cx="1028775" cy="42862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54114901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9"/>
          <p:cNvSpPr>
            <a:spLocks noChangeArrowheads="1"/>
          </p:cNvSpPr>
          <p:nvPr userDrawn="1"/>
        </p:nvSpPr>
        <p:spPr bwMode="auto">
          <a:xfrm flipV="1">
            <a:off x="0" y="620688"/>
            <a:ext cx="9144000" cy="142876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100000">
                <a:schemeClr val="bg1"/>
              </a:gs>
            </a:gsLst>
            <a:lin ang="16200000" scaled="1"/>
            <a:tileRect/>
          </a:gradFill>
          <a:ln w="3175">
            <a:noFill/>
            <a:miter lim="800000"/>
            <a:headEnd/>
            <a:tailEnd/>
          </a:ln>
          <a:effectLst/>
        </p:spPr>
        <p:txBody>
          <a:bodyPr wrap="none" lIns="95784" tIns="47892" rIns="95784" bIns="47892" anchor="ctr"/>
          <a:lstStyle>
            <a:defPPr>
              <a:defRPr lang="ko-KR"/>
            </a:defPPr>
            <a:lvl1pPr marL="0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19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38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57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77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96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515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434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353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ko-KR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4" name="사다리꼴 3"/>
          <p:cNvSpPr/>
          <p:nvPr userDrawn="1"/>
        </p:nvSpPr>
        <p:spPr bwMode="auto">
          <a:xfrm flipV="1">
            <a:off x="-1" y="-177"/>
            <a:ext cx="1176729" cy="644105"/>
          </a:xfrm>
          <a:prstGeom prst="trapezoid">
            <a:avLst>
              <a:gd name="adj" fmla="val 0"/>
            </a:avLst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lin ang="2700000" scaled="1"/>
            <a:tileRect/>
          </a:gradFill>
          <a:ln w="9525">
            <a:noFill/>
            <a:miter lim="800000"/>
            <a:headEnd/>
            <a:tailEnd/>
          </a:ln>
          <a:effectLst/>
        </p:spPr>
        <p:txBody>
          <a:bodyPr wrap="none" lIns="95784" tIns="47892" rIns="95784" bIns="47892" rtlCol="0" anchor="ctr"/>
          <a:lstStyle>
            <a:defPPr>
              <a:defRPr lang="ko-KR"/>
            </a:defPPr>
            <a:lvl1pPr marL="0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19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38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57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77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96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515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434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353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5" name="사다리꼴 4"/>
          <p:cNvSpPr/>
          <p:nvPr userDrawn="1"/>
        </p:nvSpPr>
        <p:spPr bwMode="auto">
          <a:xfrm flipV="1">
            <a:off x="1116766" y="-177"/>
            <a:ext cx="8027233" cy="644105"/>
          </a:xfrm>
          <a:prstGeom prst="trapezoid">
            <a:avLst>
              <a:gd name="adj" fmla="val 0"/>
            </a:avLst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16200000" scaled="1"/>
            <a:tileRect/>
          </a:gradFill>
          <a:ln w="9525">
            <a:noFill/>
            <a:miter lim="800000"/>
            <a:headEnd/>
            <a:tailEnd/>
          </a:ln>
          <a:effectLst/>
        </p:spPr>
        <p:txBody>
          <a:bodyPr wrap="none" lIns="95784" tIns="47892" rIns="95784" bIns="47892" rtlCol="0" anchor="ctr"/>
          <a:lstStyle>
            <a:defPPr>
              <a:defRPr lang="ko-KR"/>
            </a:defPPr>
            <a:lvl1pPr marL="0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19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38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57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77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96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515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434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353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prstClr val="white">
                  <a:lumMod val="50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/>
          <p:cNvSpPr/>
          <p:nvPr userDrawn="1"/>
        </p:nvSpPr>
        <p:spPr bwMode="auto">
          <a:xfrm>
            <a:off x="8828300" y="-177"/>
            <a:ext cx="71438" cy="644105"/>
          </a:xfrm>
          <a:prstGeom prst="rect">
            <a:avLst/>
          </a:prstGeom>
          <a:solidFill>
            <a:srgbClr val="0070C0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95784" tIns="47892" rIns="95784" bIns="47892" rtlCol="0" anchor="ctr"/>
          <a:lstStyle>
            <a:defPPr>
              <a:defRPr lang="ko-KR"/>
            </a:defPPr>
            <a:lvl1pPr marL="0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19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38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57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77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96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515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434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353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11" name="슬라이드 번호 개체 틀 5"/>
          <p:cNvSpPr txBox="1">
            <a:spLocks/>
          </p:cNvSpPr>
          <p:nvPr userDrawn="1"/>
        </p:nvSpPr>
        <p:spPr>
          <a:xfrm>
            <a:off x="4183857" y="6537465"/>
            <a:ext cx="776287" cy="311150"/>
          </a:xfrm>
          <a:prstGeom prst="rect">
            <a:avLst/>
          </a:prstGeom>
        </p:spPr>
        <p:txBody>
          <a:bodyPr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ctr">
              <a:defRPr/>
            </a:pPr>
            <a:fld id="{E845080E-6F73-427B-BD83-BB058B421A60}" type="slidenum">
              <a:rPr lang="ko-KR" altLang="en-US" smtClean="0">
                <a:solidFill>
                  <a:prstClr val="black">
                    <a:tint val="75000"/>
                  </a:prstClr>
                </a:solidFill>
                <a:latin typeface="Calibri" pitchFamily="34" charset="0"/>
              </a:rPr>
              <a:pPr algn="ctr">
                <a:defRPr/>
              </a:pPr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  <a:latin typeface="Calibri" pitchFamily="34" charset="0"/>
            </a:endParaRPr>
          </a:p>
        </p:txBody>
      </p:sp>
      <p:cxnSp>
        <p:nvCxnSpPr>
          <p:cNvPr id="20" name="직선 연결선 19"/>
          <p:cNvCxnSpPr/>
          <p:nvPr userDrawn="1"/>
        </p:nvCxnSpPr>
        <p:spPr>
          <a:xfrm>
            <a:off x="0" y="6525344"/>
            <a:ext cx="9144000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Box 30"/>
          <p:cNvSpPr txBox="1">
            <a:spLocks noChangeArrowheads="1"/>
          </p:cNvSpPr>
          <p:nvPr userDrawn="1"/>
        </p:nvSpPr>
        <p:spPr bwMode="auto">
          <a:xfrm>
            <a:off x="5684869" y="6571493"/>
            <a:ext cx="3387725" cy="2583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5784" tIns="47892" rIns="95784" bIns="47892">
            <a:spAutoFit/>
          </a:bodyPr>
          <a:lstStyle>
            <a:defPPr>
              <a:defRPr lang="ko-KR"/>
            </a:defPPr>
            <a:lvl1pPr marL="0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19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38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57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77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96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515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434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353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914400" latinLnBrk="0">
              <a:defRPr/>
            </a:pPr>
            <a:r>
              <a:rPr lang="ko-KR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나눔고딕" pitchFamily="50" charset="-127"/>
              </a:rPr>
              <a:t>세종대학교  컨소시엄</a:t>
            </a:r>
          </a:p>
        </p:txBody>
      </p:sp>
      <p:sp>
        <p:nvSpPr>
          <p:cNvPr id="18" name="TextBox 17"/>
          <p:cNvSpPr txBox="1"/>
          <p:nvPr userDrawn="1"/>
        </p:nvSpPr>
        <p:spPr>
          <a:xfrm>
            <a:off x="86789" y="36102"/>
            <a:ext cx="944169" cy="21544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altLang="ko-KR" sz="1400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나눔고딕 ExtraBold" pitchFamily="50" charset="-127"/>
                <a:cs typeface="Arial" pitchFamily="34" charset="0"/>
              </a:rPr>
              <a:t>                   </a:t>
            </a:r>
            <a:endParaRPr lang="ko-KR" altLang="en-US" sz="1400" b="1" dirty="0" smtClean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ea typeface="나눔고딕 ExtraBold" pitchFamily="50" charset="-127"/>
              <a:cs typeface="Arial" pitchFamily="34" charset="0"/>
            </a:endParaRPr>
          </a:p>
        </p:txBody>
      </p:sp>
      <p:sp>
        <p:nvSpPr>
          <p:cNvPr id="14" name="제목 1"/>
          <p:cNvSpPr>
            <a:spLocks noGrp="1"/>
          </p:cNvSpPr>
          <p:nvPr>
            <p:ph type="title"/>
          </p:nvPr>
        </p:nvSpPr>
        <p:spPr>
          <a:xfrm>
            <a:off x="1176728" y="65793"/>
            <a:ext cx="7571736" cy="488926"/>
          </a:xfrm>
        </p:spPr>
        <p:txBody>
          <a:bodyPr>
            <a:normAutofit/>
          </a:bodyPr>
          <a:lstStyle>
            <a:lvl1pPr algn="l">
              <a:defRPr sz="24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24970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3" name="그룹 2"/>
          <p:cNvGrpSpPr/>
          <p:nvPr userDrawn="1"/>
        </p:nvGrpSpPr>
        <p:grpSpPr>
          <a:xfrm>
            <a:off x="438962" y="0"/>
            <a:ext cx="8705041" cy="825500"/>
            <a:chOff x="438959" y="0"/>
            <a:chExt cx="8705041" cy="866775"/>
          </a:xfrm>
        </p:grpSpPr>
        <p:sp>
          <p:nvSpPr>
            <p:cNvPr id="2" name="직사각형 1"/>
            <p:cNvSpPr/>
            <p:nvPr userDrawn="1"/>
          </p:nvSpPr>
          <p:spPr>
            <a:xfrm>
              <a:off x="438959" y="0"/>
              <a:ext cx="8705041" cy="86677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4" name="그룹 9"/>
            <p:cNvGrpSpPr/>
            <p:nvPr userDrawn="1"/>
          </p:nvGrpSpPr>
          <p:grpSpPr>
            <a:xfrm>
              <a:off x="438960" y="0"/>
              <a:ext cx="79200" cy="866775"/>
              <a:chOff x="438960" y="0"/>
              <a:chExt cx="79200" cy="1277257"/>
            </a:xfrm>
          </p:grpSpPr>
          <p:sp>
            <p:nvSpPr>
              <p:cNvPr id="14" name="직사각형 13"/>
              <p:cNvSpPr/>
              <p:nvPr userDrawn="1"/>
            </p:nvSpPr>
            <p:spPr>
              <a:xfrm>
                <a:off x="439173" y="0"/>
                <a:ext cx="78773" cy="1277257"/>
              </a:xfrm>
              <a:prstGeom prst="rect">
                <a:avLst/>
              </a:prstGeom>
              <a:gradFill>
                <a:gsLst>
                  <a:gs pos="0">
                    <a:srgbClr val="0A61A6"/>
                  </a:gs>
                  <a:gs pos="100000">
                    <a:srgbClr val="074477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" name="사다리꼴 11"/>
              <p:cNvSpPr/>
              <p:nvPr userDrawn="1"/>
            </p:nvSpPr>
            <p:spPr>
              <a:xfrm rot="16200000" flipH="1">
                <a:off x="111620" y="505935"/>
                <a:ext cx="733880" cy="79200"/>
              </a:xfrm>
              <a:custGeom>
                <a:avLst/>
                <a:gdLst>
                  <a:gd name="connsiteX0" fmla="*/ 0 w 733880"/>
                  <a:gd name="connsiteY0" fmla="*/ 79200 h 79200"/>
                  <a:gd name="connsiteX1" fmla="*/ 19800 w 733880"/>
                  <a:gd name="connsiteY1" fmla="*/ 0 h 79200"/>
                  <a:gd name="connsiteX2" fmla="*/ 714080 w 733880"/>
                  <a:gd name="connsiteY2" fmla="*/ 0 h 79200"/>
                  <a:gd name="connsiteX3" fmla="*/ 733880 w 733880"/>
                  <a:gd name="connsiteY3" fmla="*/ 79200 h 79200"/>
                  <a:gd name="connsiteX4" fmla="*/ 0 w 733880"/>
                  <a:gd name="connsiteY4" fmla="*/ 79200 h 79200"/>
                  <a:gd name="connsiteX0" fmla="*/ 0 w 733880"/>
                  <a:gd name="connsiteY0" fmla="*/ 79200 h 79200"/>
                  <a:gd name="connsiteX1" fmla="*/ 19800 w 733880"/>
                  <a:gd name="connsiteY1" fmla="*/ 0 h 79200"/>
                  <a:gd name="connsiteX2" fmla="*/ 321174 w 733880"/>
                  <a:gd name="connsiteY2" fmla="*/ 0 h 79200"/>
                  <a:gd name="connsiteX3" fmla="*/ 733880 w 733880"/>
                  <a:gd name="connsiteY3" fmla="*/ 79200 h 79200"/>
                  <a:gd name="connsiteX4" fmla="*/ 0 w 733880"/>
                  <a:gd name="connsiteY4" fmla="*/ 79200 h 79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33880" h="79200">
                    <a:moveTo>
                      <a:pt x="0" y="79200"/>
                    </a:moveTo>
                    <a:lnTo>
                      <a:pt x="19800" y="0"/>
                    </a:lnTo>
                    <a:lnTo>
                      <a:pt x="321174" y="0"/>
                    </a:lnTo>
                    <a:lnTo>
                      <a:pt x="733880" y="79200"/>
                    </a:lnTo>
                    <a:lnTo>
                      <a:pt x="0" y="792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alpha val="37000"/>
                    </a:schemeClr>
                  </a:gs>
                  <a:gs pos="100000">
                    <a:schemeClr val="bg1">
                      <a:alpha val="5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7" name="텍스트 개체 틀 16"/>
          <p:cNvSpPr>
            <a:spLocks noGrp="1"/>
          </p:cNvSpPr>
          <p:nvPr>
            <p:ph type="body" sz="quarter" idx="10"/>
          </p:nvPr>
        </p:nvSpPr>
        <p:spPr>
          <a:xfrm>
            <a:off x="514351" y="168281"/>
            <a:ext cx="8253248" cy="504825"/>
          </a:xfrm>
        </p:spPr>
        <p:txBody>
          <a:bodyPr>
            <a:noAutofit/>
          </a:bodyPr>
          <a:lstStyle>
            <a:lvl1pPr marL="0" indent="0">
              <a:buNone/>
              <a:defRPr sz="3200" b="1" spc="-300">
                <a:solidFill>
                  <a:srgbClr val="074477"/>
                </a:solidFill>
              </a:defRPr>
            </a:lvl1pPr>
          </a:lstStyle>
          <a:p>
            <a:pPr lvl="0"/>
            <a:r>
              <a:rPr lang="ko-KR" altLang="en-US" dirty="0" smtClean="0"/>
              <a:t>마스터 텍스트 스타일을 편집합니다</a:t>
            </a:r>
            <a:endParaRPr lang="ko-KR" altLang="en-US" dirty="0"/>
          </a:p>
        </p:txBody>
      </p:sp>
      <p:sp>
        <p:nvSpPr>
          <p:cNvPr id="11" name="슬라이드 번호 개체 틀 5"/>
          <p:cNvSpPr txBox="1">
            <a:spLocks/>
          </p:cNvSpPr>
          <p:nvPr userDrawn="1"/>
        </p:nvSpPr>
        <p:spPr>
          <a:xfrm>
            <a:off x="8768587" y="6540272"/>
            <a:ext cx="415403" cy="16457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  <a:scene3d>
              <a:camera prst="orthographicFront"/>
              <a:lightRig rig="threePt" dir="t"/>
            </a:scene3d>
            <a:sp3d>
              <a:bevelT w="0"/>
            </a:sp3d>
          </a:bodyPr>
          <a:lstStyle>
            <a:lvl1pPr algn="ctr"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산돌고딕B" pitchFamily="50" charset="-127"/>
                <a:ea typeface="산돌고딕B" pitchFamily="50" charset="-127"/>
              </a:defRPr>
            </a:lvl1pPr>
          </a:lstStyle>
          <a:p>
            <a:pPr algn="l" defTabSz="914354">
              <a:defRPr/>
            </a:pPr>
            <a:fld id="{31D0FB6C-8241-4BF1-B77E-AFC56E1836EB}" type="slidenum">
              <a:rPr lang="ko-KR" altLang="en-US" sz="1400" smtClean="0">
                <a:solidFill>
                  <a:prstClr val="black">
                    <a:lumMod val="75000"/>
                    <a:lumOff val="25000"/>
                  </a:prstClr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pPr algn="l" defTabSz="914354">
                <a:defRPr/>
              </a:pPr>
              <a:t>‹#›</a:t>
            </a:fld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  <a:latin typeface="Arial" pitchFamily="34" charset="0"/>
              <a:ea typeface="맑은 고딕" pitchFamily="50" charset="-127"/>
              <a:cs typeface="Arial" pitchFamily="34" charset="0"/>
            </a:endParaRPr>
          </a:p>
        </p:txBody>
      </p:sp>
      <p:pic>
        <p:nvPicPr>
          <p:cNvPr id="10" name="Picture 3" descr="http://kmug.co.kr/board/data/logo/%BC%BC%C1%BE%B4%EB%B7%CE%B0%ED.jpg"/>
          <p:cNvPicPr>
            <a:picLocks noChangeAspect="1" noChangeArrowheads="1"/>
          </p:cNvPicPr>
          <p:nvPr userDrawn="1"/>
        </p:nvPicPr>
        <p:blipFill>
          <a:blip r:embed="rId3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00035" y="6357958"/>
            <a:ext cx="1028775" cy="42862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78298755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9"/>
          <p:cNvSpPr>
            <a:spLocks noChangeArrowheads="1"/>
          </p:cNvSpPr>
          <p:nvPr userDrawn="1"/>
        </p:nvSpPr>
        <p:spPr bwMode="auto">
          <a:xfrm flipV="1">
            <a:off x="0" y="620688"/>
            <a:ext cx="9144000" cy="142876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100000">
                <a:schemeClr val="bg1"/>
              </a:gs>
            </a:gsLst>
            <a:lin ang="16200000" scaled="1"/>
            <a:tileRect/>
          </a:gradFill>
          <a:ln w="3175">
            <a:noFill/>
            <a:miter lim="800000"/>
            <a:headEnd/>
            <a:tailEnd/>
          </a:ln>
          <a:effectLst/>
        </p:spPr>
        <p:txBody>
          <a:bodyPr wrap="none" lIns="95784" tIns="47892" rIns="95784" bIns="47892" anchor="ctr"/>
          <a:lstStyle>
            <a:defPPr>
              <a:defRPr lang="ko-KR"/>
            </a:defPPr>
            <a:lvl1pPr marL="0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19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38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57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77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96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515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434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353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ko-KR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4" name="사다리꼴 3"/>
          <p:cNvSpPr/>
          <p:nvPr userDrawn="1"/>
        </p:nvSpPr>
        <p:spPr bwMode="auto">
          <a:xfrm flipV="1">
            <a:off x="-1" y="-177"/>
            <a:ext cx="1176729" cy="644105"/>
          </a:xfrm>
          <a:prstGeom prst="trapezoid">
            <a:avLst>
              <a:gd name="adj" fmla="val 0"/>
            </a:avLst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lin ang="2700000" scaled="1"/>
            <a:tileRect/>
          </a:gradFill>
          <a:ln w="9525">
            <a:noFill/>
            <a:miter lim="800000"/>
            <a:headEnd/>
            <a:tailEnd/>
          </a:ln>
          <a:effectLst/>
        </p:spPr>
        <p:txBody>
          <a:bodyPr wrap="none" lIns="95784" tIns="47892" rIns="95784" bIns="47892" rtlCol="0" anchor="ctr"/>
          <a:lstStyle>
            <a:defPPr>
              <a:defRPr lang="ko-KR"/>
            </a:defPPr>
            <a:lvl1pPr marL="0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19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38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57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77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96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515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434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353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5" name="사다리꼴 4"/>
          <p:cNvSpPr/>
          <p:nvPr userDrawn="1"/>
        </p:nvSpPr>
        <p:spPr bwMode="auto">
          <a:xfrm flipV="1">
            <a:off x="1116766" y="-177"/>
            <a:ext cx="8027233" cy="644105"/>
          </a:xfrm>
          <a:prstGeom prst="trapezoid">
            <a:avLst>
              <a:gd name="adj" fmla="val 0"/>
            </a:avLst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16200000" scaled="1"/>
            <a:tileRect/>
          </a:gradFill>
          <a:ln w="9525">
            <a:noFill/>
            <a:miter lim="800000"/>
            <a:headEnd/>
            <a:tailEnd/>
          </a:ln>
          <a:effectLst/>
        </p:spPr>
        <p:txBody>
          <a:bodyPr wrap="none" lIns="95784" tIns="47892" rIns="95784" bIns="47892" rtlCol="0" anchor="ctr"/>
          <a:lstStyle>
            <a:defPPr>
              <a:defRPr lang="ko-KR"/>
            </a:defPPr>
            <a:lvl1pPr marL="0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19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38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57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77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96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515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434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353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prstClr val="white">
                  <a:lumMod val="50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/>
          <p:cNvSpPr/>
          <p:nvPr userDrawn="1"/>
        </p:nvSpPr>
        <p:spPr bwMode="auto">
          <a:xfrm>
            <a:off x="8828300" y="-177"/>
            <a:ext cx="71438" cy="644105"/>
          </a:xfrm>
          <a:prstGeom prst="rect">
            <a:avLst/>
          </a:prstGeom>
          <a:solidFill>
            <a:srgbClr val="0070C0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95784" tIns="47892" rIns="95784" bIns="47892" rtlCol="0" anchor="ctr"/>
          <a:lstStyle>
            <a:defPPr>
              <a:defRPr lang="ko-KR"/>
            </a:defPPr>
            <a:lvl1pPr marL="0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19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38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57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77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96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515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434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353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11" name="슬라이드 번호 개체 틀 5"/>
          <p:cNvSpPr txBox="1">
            <a:spLocks/>
          </p:cNvSpPr>
          <p:nvPr userDrawn="1"/>
        </p:nvSpPr>
        <p:spPr>
          <a:xfrm>
            <a:off x="4183857" y="6537465"/>
            <a:ext cx="776287" cy="311150"/>
          </a:xfrm>
          <a:prstGeom prst="rect">
            <a:avLst/>
          </a:prstGeom>
        </p:spPr>
        <p:txBody>
          <a:bodyPr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ctr">
              <a:defRPr/>
            </a:pPr>
            <a:fld id="{E845080E-6F73-427B-BD83-BB058B421A60}" type="slidenum">
              <a:rPr lang="ko-KR" altLang="en-US" smtClean="0">
                <a:solidFill>
                  <a:prstClr val="black">
                    <a:tint val="75000"/>
                  </a:prstClr>
                </a:solidFill>
                <a:latin typeface="Calibri" pitchFamily="34" charset="0"/>
              </a:rPr>
              <a:pPr algn="ctr">
                <a:defRPr/>
              </a:pPr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  <a:latin typeface="Calibri" pitchFamily="34" charset="0"/>
            </a:endParaRPr>
          </a:p>
        </p:txBody>
      </p:sp>
      <p:cxnSp>
        <p:nvCxnSpPr>
          <p:cNvPr id="20" name="직선 연결선 19"/>
          <p:cNvCxnSpPr/>
          <p:nvPr userDrawn="1"/>
        </p:nvCxnSpPr>
        <p:spPr>
          <a:xfrm>
            <a:off x="0" y="6525344"/>
            <a:ext cx="9144000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 userDrawn="1"/>
        </p:nvSpPr>
        <p:spPr>
          <a:xfrm>
            <a:off x="86789" y="36102"/>
            <a:ext cx="944169" cy="21544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altLang="ko-KR" sz="1400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나눔고딕 ExtraBold" pitchFamily="50" charset="-127"/>
                <a:cs typeface="Arial" pitchFamily="34" charset="0"/>
              </a:rPr>
              <a:t>                   </a:t>
            </a:r>
            <a:endParaRPr lang="ko-KR" altLang="en-US" sz="1400" b="1" dirty="0" smtClean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ea typeface="나눔고딕 ExtraBold" pitchFamily="50" charset="-127"/>
              <a:cs typeface="Arial" pitchFamily="34" charset="0"/>
            </a:endParaRPr>
          </a:p>
        </p:txBody>
      </p:sp>
      <p:sp>
        <p:nvSpPr>
          <p:cNvPr id="14" name="제목 1"/>
          <p:cNvSpPr>
            <a:spLocks noGrp="1"/>
          </p:cNvSpPr>
          <p:nvPr>
            <p:ph type="title"/>
          </p:nvPr>
        </p:nvSpPr>
        <p:spPr>
          <a:xfrm>
            <a:off x="1176728" y="65793"/>
            <a:ext cx="7571736" cy="488926"/>
          </a:xfrm>
        </p:spPr>
        <p:txBody>
          <a:bodyPr>
            <a:normAutofit/>
          </a:bodyPr>
          <a:lstStyle>
            <a:lvl1pPr algn="l">
              <a:defRPr sz="24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40523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290"/>
            <a:fld id="{18E2AEF8-F52D-466F-9D5D-878707E82063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 defTabSz="914290"/>
              <a:t>2023-05-22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290"/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290"/>
            <a:fld id="{14C3EB37-3EF6-4EE5-9310-4A006FEA5041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 defTabSz="914290"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36091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9"/>
          <p:cNvSpPr>
            <a:spLocks noChangeArrowheads="1"/>
          </p:cNvSpPr>
          <p:nvPr userDrawn="1"/>
        </p:nvSpPr>
        <p:spPr bwMode="auto">
          <a:xfrm>
            <a:off x="0" y="138884"/>
            <a:ext cx="9144000" cy="75406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16200000" scaled="1"/>
            <a:tileRect/>
          </a:gradFill>
          <a:ln w="3175">
            <a:noFill/>
            <a:miter lim="800000"/>
            <a:headEnd/>
            <a:tailEnd/>
          </a:ln>
          <a:effectLst/>
        </p:spPr>
        <p:txBody>
          <a:bodyPr wrap="none" lIns="95784" tIns="47892" rIns="95784" bIns="47892" anchor="ctr"/>
          <a:lstStyle>
            <a:defPPr>
              <a:defRPr lang="ko-KR"/>
            </a:defPPr>
            <a:lvl1pPr marL="0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19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38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57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77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96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515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434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353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ko-KR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3" name="Rectangle 29"/>
          <p:cNvSpPr>
            <a:spLocks noChangeArrowheads="1"/>
          </p:cNvSpPr>
          <p:nvPr userDrawn="1"/>
        </p:nvSpPr>
        <p:spPr bwMode="auto">
          <a:xfrm flipV="1">
            <a:off x="0" y="485052"/>
            <a:ext cx="9144000" cy="142876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100000">
                <a:schemeClr val="bg1"/>
              </a:gs>
            </a:gsLst>
            <a:lin ang="16200000" scaled="1"/>
            <a:tileRect/>
          </a:gradFill>
          <a:ln w="3175">
            <a:noFill/>
            <a:miter lim="800000"/>
            <a:headEnd/>
            <a:tailEnd/>
          </a:ln>
          <a:effectLst/>
        </p:spPr>
        <p:txBody>
          <a:bodyPr wrap="none" lIns="95784" tIns="47892" rIns="95784" bIns="47892" anchor="ctr"/>
          <a:lstStyle>
            <a:defPPr>
              <a:defRPr lang="ko-KR"/>
            </a:defPPr>
            <a:lvl1pPr marL="0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19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38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57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77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96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515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434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353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ko-KR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4" name="사다리꼴 3"/>
          <p:cNvSpPr/>
          <p:nvPr userDrawn="1"/>
        </p:nvSpPr>
        <p:spPr bwMode="auto">
          <a:xfrm flipV="1">
            <a:off x="-1" y="198748"/>
            <a:ext cx="1176729" cy="288000"/>
          </a:xfrm>
          <a:prstGeom prst="trapezoid">
            <a:avLst>
              <a:gd name="adj" fmla="val 0"/>
            </a:avLst>
          </a:prstGeom>
          <a:solidFill>
            <a:srgbClr val="4C4D4F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95784" tIns="47892" rIns="95784" bIns="47892" rtlCol="0" anchor="ctr"/>
          <a:lstStyle>
            <a:defPPr>
              <a:defRPr lang="ko-KR"/>
            </a:defPPr>
            <a:lvl1pPr marL="0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19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38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57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77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96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515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434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353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5" name="사다리꼴 4"/>
          <p:cNvSpPr/>
          <p:nvPr userDrawn="1"/>
        </p:nvSpPr>
        <p:spPr bwMode="auto">
          <a:xfrm flipV="1">
            <a:off x="1116766" y="198748"/>
            <a:ext cx="8027233" cy="288000"/>
          </a:xfrm>
          <a:prstGeom prst="trapezoid">
            <a:avLst>
              <a:gd name="adj" fmla="val 0"/>
            </a:avLst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16200000" scaled="1"/>
            <a:tileRect/>
          </a:gradFill>
          <a:ln w="9525">
            <a:noFill/>
            <a:miter lim="800000"/>
            <a:headEnd/>
            <a:tailEnd/>
          </a:ln>
          <a:effectLst/>
        </p:spPr>
        <p:txBody>
          <a:bodyPr wrap="none" lIns="95784" tIns="47892" rIns="95784" bIns="47892" rtlCol="0" anchor="ctr"/>
          <a:lstStyle>
            <a:defPPr>
              <a:defRPr lang="ko-KR"/>
            </a:defPPr>
            <a:lvl1pPr marL="0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19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38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57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77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96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515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434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353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6" name="직사각형 5"/>
          <p:cNvSpPr/>
          <p:nvPr userDrawn="1"/>
        </p:nvSpPr>
        <p:spPr bwMode="auto">
          <a:xfrm>
            <a:off x="8828300" y="198748"/>
            <a:ext cx="71438" cy="288000"/>
          </a:xfrm>
          <a:prstGeom prst="rect">
            <a:avLst/>
          </a:prstGeom>
          <a:solidFill>
            <a:srgbClr val="4C4D4F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95784" tIns="47892" rIns="95784" bIns="47892" rtlCol="0" anchor="ctr"/>
          <a:lstStyle>
            <a:defPPr>
              <a:defRPr lang="ko-KR"/>
            </a:defPPr>
            <a:lvl1pPr marL="0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19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38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57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77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96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515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434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353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7" name="제목 1"/>
          <p:cNvSpPr>
            <a:spLocks noGrp="1"/>
          </p:cNvSpPr>
          <p:nvPr>
            <p:ph type="title" hasCustomPrompt="1"/>
          </p:nvPr>
        </p:nvSpPr>
        <p:spPr>
          <a:xfrm>
            <a:off x="1182337" y="192535"/>
            <a:ext cx="5333879" cy="288032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1400" kern="1200" dirty="0">
                <a:solidFill>
                  <a:srgbClr val="4C4D4F"/>
                </a:solidFill>
                <a:latin typeface="나눔고딕 ExtraBold" pitchFamily="50" charset="-127"/>
                <a:ea typeface="나눔고딕 ExtraBold" pitchFamily="50" charset="-127"/>
                <a:cs typeface="+mj-cs"/>
              </a:defRPr>
            </a:lvl1pPr>
          </a:lstStyle>
          <a:p>
            <a:r>
              <a:rPr lang="ko-KR" altLang="en-US" sz="1400" dirty="0" smtClean="0">
                <a:solidFill>
                  <a:srgbClr val="044217"/>
                </a:solidFill>
                <a:latin typeface="나눔고딕 ExtraBold" pitchFamily="50" charset="-127"/>
                <a:ea typeface="나눔고딕 ExtraBold" pitchFamily="50" charset="-127"/>
              </a:rPr>
              <a:t>제목 타이틀을 넣으세요</a:t>
            </a:r>
            <a:endParaRPr lang="ko-KR" altLang="en-US" sz="1400" dirty="0">
              <a:solidFill>
                <a:srgbClr val="044217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11" name="슬라이드 번호 개체 틀 5"/>
          <p:cNvSpPr txBox="1">
            <a:spLocks/>
          </p:cNvSpPr>
          <p:nvPr userDrawn="1"/>
        </p:nvSpPr>
        <p:spPr>
          <a:xfrm>
            <a:off x="4183857" y="6537465"/>
            <a:ext cx="776287" cy="311150"/>
          </a:xfrm>
          <a:prstGeom prst="rect">
            <a:avLst/>
          </a:prstGeom>
        </p:spPr>
        <p:txBody>
          <a:bodyPr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ctr">
              <a:defRPr/>
            </a:pPr>
            <a:fld id="{E845080E-6F73-427B-BD83-BB058B421A60}" type="slidenum">
              <a:rPr lang="ko-KR" altLang="en-US" smtClean="0">
                <a:solidFill>
                  <a:prstClr val="black">
                    <a:tint val="75000"/>
                  </a:prstClr>
                </a:solidFill>
                <a:latin typeface="Calibri" pitchFamily="34" charset="0"/>
              </a:rPr>
              <a:pPr algn="ctr">
                <a:defRPr/>
              </a:pPr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  <a:latin typeface="Calibri" pitchFamily="34" charset="0"/>
            </a:endParaRPr>
          </a:p>
        </p:txBody>
      </p:sp>
      <p:cxnSp>
        <p:nvCxnSpPr>
          <p:cNvPr id="20" name="직선 연결선 19"/>
          <p:cNvCxnSpPr/>
          <p:nvPr userDrawn="1"/>
        </p:nvCxnSpPr>
        <p:spPr>
          <a:xfrm>
            <a:off x="0" y="6525344"/>
            <a:ext cx="9144000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Box 30"/>
          <p:cNvSpPr txBox="1">
            <a:spLocks noChangeArrowheads="1"/>
          </p:cNvSpPr>
          <p:nvPr userDrawn="1"/>
        </p:nvSpPr>
        <p:spPr bwMode="auto">
          <a:xfrm>
            <a:off x="5684869" y="6571493"/>
            <a:ext cx="3387725" cy="2583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5784" tIns="47892" rIns="95784" bIns="47892">
            <a:spAutoFit/>
          </a:bodyPr>
          <a:lstStyle>
            <a:defPPr>
              <a:defRPr lang="ko-KR"/>
            </a:defPPr>
            <a:lvl1pPr marL="0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19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38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57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77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96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515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434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353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914400" latinLnBrk="0">
              <a:defRPr/>
            </a:pPr>
            <a:r>
              <a:rPr lang="ko-KR" altLang="en-US" sz="100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나눔고딕" pitchFamily="50" charset="-127"/>
              </a:rPr>
              <a:t>유누스  </a:t>
            </a:r>
            <a:r>
              <a:rPr lang="ko-KR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나눔고딕" pitchFamily="50" charset="-127"/>
              </a:rPr>
              <a:t>컨소시엄</a:t>
            </a:r>
          </a:p>
        </p:txBody>
      </p:sp>
      <p:sp>
        <p:nvSpPr>
          <p:cNvPr id="24" name="Text Box 30"/>
          <p:cNvSpPr txBox="1">
            <a:spLocks noChangeArrowheads="1"/>
          </p:cNvSpPr>
          <p:nvPr userDrawn="1"/>
        </p:nvSpPr>
        <p:spPr bwMode="auto">
          <a:xfrm>
            <a:off x="6588224" y="232278"/>
            <a:ext cx="2228598" cy="2249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95784" tIns="47892" rIns="95784" bIns="47892">
            <a:spAutoFit/>
          </a:bodyPr>
          <a:lstStyle>
            <a:defPPr>
              <a:defRPr lang="ko-KR"/>
            </a:defPPr>
            <a:lvl1pPr marL="0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19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38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57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77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96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515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434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353" algn="l" defTabSz="957838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ts val="1010"/>
              </a:lnSpc>
              <a:spcBef>
                <a:spcPct val="50000"/>
              </a:spcBef>
              <a:defRPr/>
            </a:pPr>
            <a:r>
              <a:rPr lang="ko-KR" altLang="en-US" sz="800" smtClean="0">
                <a:solidFill>
                  <a:prstClr val="black">
                    <a:lumMod val="65000"/>
                    <a:lumOff val="35000"/>
                  </a:prstClr>
                </a:solidFill>
                <a:latin typeface="나눔고딕" pitchFamily="50" charset="-127"/>
                <a:ea typeface="나눔고딕" pitchFamily="50" charset="-127"/>
              </a:rPr>
              <a:t>인터랙티브 실감형 디지털 통합 전시 플랫폼 </a:t>
            </a:r>
            <a:endParaRPr lang="en-US" altLang="ko-KR" sz="800" dirty="0" smtClean="0">
              <a:solidFill>
                <a:prstClr val="black">
                  <a:lumMod val="65000"/>
                  <a:lumOff val="35000"/>
                </a:prst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86789" y="235026"/>
            <a:ext cx="944169" cy="21544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altLang="ko-KR" sz="1400" b="1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나눔고딕 ExtraBold" pitchFamily="50" charset="-127"/>
                <a:cs typeface="Arial" pitchFamily="34" charset="0"/>
              </a:rPr>
              <a:t>                   </a:t>
            </a:r>
            <a:endParaRPr lang="ko-KR" altLang="en-US" sz="1400" b="1" dirty="0" smtClean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ea typeface="나눔고딕 ExtraBold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39766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5539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215"/>
            </a:lvl1pPr>
            <a:lvl2pPr marL="422041" indent="0" algn="ctr">
              <a:buNone/>
              <a:defRPr sz="1846"/>
            </a:lvl2pPr>
            <a:lvl3pPr marL="844083" indent="0" algn="ctr">
              <a:buNone/>
              <a:defRPr sz="1662"/>
            </a:lvl3pPr>
            <a:lvl4pPr marL="1266124" indent="0" algn="ctr">
              <a:buNone/>
              <a:defRPr sz="1477"/>
            </a:lvl4pPr>
            <a:lvl5pPr marL="1688165" indent="0" algn="ctr">
              <a:buNone/>
              <a:defRPr sz="1477"/>
            </a:lvl5pPr>
            <a:lvl6pPr marL="2110207" indent="0" algn="ctr">
              <a:buNone/>
              <a:defRPr sz="1477"/>
            </a:lvl6pPr>
            <a:lvl7pPr marL="2532248" indent="0" algn="ctr">
              <a:buNone/>
              <a:defRPr sz="1477"/>
            </a:lvl7pPr>
            <a:lvl8pPr marL="2954289" indent="0" algn="ctr">
              <a:buNone/>
              <a:defRPr sz="1477"/>
            </a:lvl8pPr>
            <a:lvl9pPr marL="3376331" indent="0" algn="ctr">
              <a:buNone/>
              <a:defRPr sz="1477"/>
            </a:lvl9pPr>
          </a:lstStyle>
          <a:p>
            <a:r>
              <a:rPr lang="ko-KR" altLang="en-US" smtClean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C4440CF-5A05-4203-BC18-2718252FD443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2023-05-22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EDED0A-7D84-4C05-B18A-438C308B799B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92461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76B668A-3470-4360-9B20-8A3F07DDE3BA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2023-05-22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81DC802-7846-4181-96AE-C76057CB79D0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82387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9" y="1709741"/>
            <a:ext cx="7886700" cy="2852737"/>
          </a:xfrm>
        </p:spPr>
        <p:txBody>
          <a:bodyPr anchor="b"/>
          <a:lstStyle>
            <a:lvl1pPr>
              <a:defRPr sz="5539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9" y="4589466"/>
            <a:ext cx="7886700" cy="1500187"/>
          </a:xfrm>
        </p:spPr>
        <p:txBody>
          <a:bodyPr/>
          <a:lstStyle>
            <a:lvl1pPr marL="0" indent="0">
              <a:buNone/>
              <a:defRPr sz="2215">
                <a:solidFill>
                  <a:schemeClr val="tx1"/>
                </a:solidFill>
              </a:defRPr>
            </a:lvl1pPr>
            <a:lvl2pPr marL="422041" indent="0">
              <a:buNone/>
              <a:defRPr sz="1846">
                <a:solidFill>
                  <a:schemeClr val="tx1">
                    <a:tint val="75000"/>
                  </a:schemeClr>
                </a:solidFill>
              </a:defRPr>
            </a:lvl2pPr>
            <a:lvl3pPr marL="844083" indent="0">
              <a:buNone/>
              <a:defRPr sz="1662">
                <a:solidFill>
                  <a:schemeClr val="tx1">
                    <a:tint val="75000"/>
                  </a:schemeClr>
                </a:solidFill>
              </a:defRPr>
            </a:lvl3pPr>
            <a:lvl4pPr marL="1266124" indent="0">
              <a:buNone/>
              <a:defRPr sz="1477">
                <a:solidFill>
                  <a:schemeClr val="tx1">
                    <a:tint val="75000"/>
                  </a:schemeClr>
                </a:solidFill>
              </a:defRPr>
            </a:lvl4pPr>
            <a:lvl5pPr marL="1688165" indent="0">
              <a:buNone/>
              <a:defRPr sz="1477">
                <a:solidFill>
                  <a:schemeClr val="tx1">
                    <a:tint val="75000"/>
                  </a:schemeClr>
                </a:solidFill>
              </a:defRPr>
            </a:lvl5pPr>
            <a:lvl6pPr marL="2110207" indent="0">
              <a:buNone/>
              <a:defRPr sz="1477">
                <a:solidFill>
                  <a:schemeClr val="tx1">
                    <a:tint val="75000"/>
                  </a:schemeClr>
                </a:solidFill>
              </a:defRPr>
            </a:lvl6pPr>
            <a:lvl7pPr marL="2532248" indent="0">
              <a:buNone/>
              <a:defRPr sz="1477">
                <a:solidFill>
                  <a:schemeClr val="tx1">
                    <a:tint val="75000"/>
                  </a:schemeClr>
                </a:solidFill>
              </a:defRPr>
            </a:lvl7pPr>
            <a:lvl8pPr marL="2954289" indent="0">
              <a:buNone/>
              <a:defRPr sz="1477">
                <a:solidFill>
                  <a:schemeClr val="tx1">
                    <a:tint val="75000"/>
                  </a:schemeClr>
                </a:solidFill>
              </a:defRPr>
            </a:lvl8pPr>
            <a:lvl9pPr marL="3376331" indent="0">
              <a:buNone/>
              <a:defRPr sz="147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DFB9E66-BA4F-439C-97D1-E72E92529150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2023-05-22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A80399A-D5C1-434F-86BC-2F72131E8742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5094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022723D-54F7-4EE0-B14E-A3EB12325A84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2023-05-22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9658A83-083F-4011-817C-9F8F83B2D1A2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66670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15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8.xml"/><Relationship Id="rId16" Type="http://schemas.openxmlformats.org/officeDocument/2006/relationships/theme" Target="../theme/theme3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29" tIns="45715" rIns="91429" bIns="45715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29" tIns="45715" rIns="91429" bIns="45715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91429" tIns="45715" rIns="91429" bIns="45715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290"/>
            <a:fld id="{18E2AEF8-F52D-466F-9D5D-878707E82063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 defTabSz="914290"/>
              <a:t>2023-05-22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lIns="91429" tIns="45715" rIns="91429" bIns="45715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290"/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29" tIns="45715" rIns="91429" bIns="45715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290"/>
            <a:fld id="{14C3EB37-3EF6-4EE5-9310-4A006FEA5041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 defTabSz="914290"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4350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91" r:id="rId2"/>
    <p:sldLayoutId id="2147483694" r:id="rId3"/>
    <p:sldLayoutId id="2147483695" r:id="rId4"/>
    <p:sldLayoutId id="2147483665" r:id="rId5"/>
  </p:sldLayoutIdLst>
  <p:timing>
    <p:tnLst>
      <p:par>
        <p:cTn id="1" dur="indefinite" restart="never" nodeType="tmRoot"/>
      </p:par>
    </p:tnLst>
  </p:timing>
  <p:txStyles>
    <p:titleStyle>
      <a:lvl1pPr algn="ctr" defTabSz="91429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59" indent="-342859" algn="l" defTabSz="91429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861" indent="-285716" algn="l" defTabSz="91429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863" indent="-228573" algn="l" defTabSz="91429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008" indent="-228573" algn="l" defTabSz="91429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153" indent="-228573" algn="l" defTabSz="91429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298" indent="-228573" algn="l" defTabSz="91429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443" indent="-228573" algn="l" defTabSz="91429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589" indent="-228573" algn="l" defTabSz="91429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734" indent="-228573" algn="l" defTabSz="91429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29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45" algn="l" defTabSz="91429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90" algn="l" defTabSz="91429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35" algn="l" defTabSz="91429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81" algn="l" defTabSz="91429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26" algn="l" defTabSz="91429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871" algn="l" defTabSz="91429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16" algn="l" defTabSz="91429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161" algn="l" defTabSz="91429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Placeholder 1"/>
          <p:cNvSpPr>
            <a:spLocks noGrp="1"/>
          </p:cNvSpPr>
          <p:nvPr>
            <p:ph type="title"/>
          </p:nvPr>
        </p:nvSpPr>
        <p:spPr bwMode="auto">
          <a:xfrm>
            <a:off x="628651" y="365126"/>
            <a:ext cx="78867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  <p:sp>
        <p:nvSpPr>
          <p:cNvPr id="205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28651" y="1825625"/>
            <a:ext cx="78867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fld id="{D2E188BA-371E-44A9-8E08-14F115FC74A3}" type="datetime1">
              <a:rPr kumimoji="1" lang="ko-KR" altLang="en-US" smtClean="0">
                <a:solidFill>
                  <a:prstClr val="black">
                    <a:tint val="75000"/>
                  </a:prstClr>
                </a:solidFill>
                <a:latin typeface="Arial" panose="020B0604020202020204" pitchFamily="34" charset="0"/>
                <a:ea typeface="굴림" panose="020B0600000101010101" pitchFamily="50" charset="-127"/>
              </a:rPr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  <a:defRPr/>
              </a:pPr>
              <a:t>2023-05-22</a:t>
            </a:fld>
            <a:endParaRPr kumimoji="1" lang="ko-KR" altLang="en-US">
              <a:solidFill>
                <a:prstClr val="black">
                  <a:tint val="75000"/>
                </a:prstClr>
              </a:solidFill>
              <a:latin typeface="Arial" panose="020B0604020202020204" pitchFamily="34" charset="0"/>
              <a:ea typeface="굴림" panose="020B0600000101010101" pitchFamily="50" charset="-127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1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>
              <a:solidFill>
                <a:prstClr val="black">
                  <a:tint val="75000"/>
                </a:prstClr>
              </a:solidFill>
              <a:latin typeface="Arial" panose="020B0604020202020204" pitchFamily="34" charset="0"/>
              <a:ea typeface="굴림" panose="020B0600000101010101" pitchFamily="50" charset="-127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108" smtClean="0">
                <a:solidFill>
                  <a:srgbClr val="898989"/>
                </a:solidFill>
              </a:defRPr>
            </a:lvl1pPr>
          </a:lstStyle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fld id="{FFB8BD3F-8C0B-4DB2-8F3A-EE1FF5FBC37D}" type="slidenum">
              <a:rPr kumimoji="1" lang="ko-KR" altLang="en-US">
                <a:latin typeface="Arial" panose="020B0604020202020204" pitchFamily="34" charset="0"/>
                <a:ea typeface="굴림" panose="020B0600000101010101" pitchFamily="50" charset="-127"/>
              </a:rPr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kumimoji="1" lang="ko-KR" altLang="en-US">
              <a:latin typeface="Arial" panose="020B0604020202020204" pitchFamily="34" charset="0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580214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hf hdr="0" ftr="0" dt="0"/>
  <p:txStyles>
    <p:titleStyle>
      <a:lvl1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062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062">
          <a:solidFill>
            <a:schemeClr val="tx1"/>
          </a:solidFill>
          <a:latin typeface="Calibri Light" panose="020F0302020204030204" pitchFamily="34" charset="0"/>
        </a:defRPr>
      </a:lvl2pPr>
      <a:lvl3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062">
          <a:solidFill>
            <a:schemeClr val="tx1"/>
          </a:solidFill>
          <a:latin typeface="Calibri Light" panose="020F0302020204030204" pitchFamily="34" charset="0"/>
        </a:defRPr>
      </a:lvl3pPr>
      <a:lvl4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062">
          <a:solidFill>
            <a:schemeClr val="tx1"/>
          </a:solidFill>
          <a:latin typeface="Calibri Light" panose="020F0302020204030204" pitchFamily="34" charset="0"/>
        </a:defRPr>
      </a:lvl4pPr>
      <a:lvl5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062">
          <a:solidFill>
            <a:schemeClr val="tx1"/>
          </a:solidFill>
          <a:latin typeface="Calibri Light" panose="020F0302020204030204" pitchFamily="34" charset="0"/>
        </a:defRPr>
      </a:lvl5pPr>
      <a:lvl6pPr marL="422041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062">
          <a:solidFill>
            <a:schemeClr val="tx1"/>
          </a:solidFill>
          <a:latin typeface="Calibri Light" panose="020F0302020204030204" pitchFamily="34" charset="0"/>
        </a:defRPr>
      </a:lvl6pPr>
      <a:lvl7pPr marL="844083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062">
          <a:solidFill>
            <a:schemeClr val="tx1"/>
          </a:solidFill>
          <a:latin typeface="Calibri Light" panose="020F0302020204030204" pitchFamily="34" charset="0"/>
        </a:defRPr>
      </a:lvl7pPr>
      <a:lvl8pPr marL="1266124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062">
          <a:solidFill>
            <a:schemeClr val="tx1"/>
          </a:solidFill>
          <a:latin typeface="Calibri Light" panose="020F0302020204030204" pitchFamily="34" charset="0"/>
        </a:defRPr>
      </a:lvl8pPr>
      <a:lvl9pPr marL="1688165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062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211021" indent="-211021" algn="l" rtl="0" eaLnBrk="0" fontAlgn="base" latinLnBrk="1" hangingPunct="0">
        <a:lnSpc>
          <a:spcPct val="90000"/>
        </a:lnSpc>
        <a:spcBef>
          <a:spcPts val="923"/>
        </a:spcBef>
        <a:spcAft>
          <a:spcPct val="0"/>
        </a:spcAft>
        <a:buFont typeface="Arial" panose="020B0604020202020204" pitchFamily="34" charset="0"/>
        <a:buChar char="•"/>
        <a:defRPr sz="2585" kern="1200">
          <a:solidFill>
            <a:schemeClr val="tx1"/>
          </a:solidFill>
          <a:latin typeface="+mn-lt"/>
          <a:ea typeface="+mn-ea"/>
          <a:cs typeface="+mn-cs"/>
        </a:defRPr>
      </a:lvl1pPr>
      <a:lvl2pPr marL="633062" indent="-211021" algn="l" rtl="0" eaLnBrk="0" fontAlgn="base" latinLnBrk="1" hangingPunct="0">
        <a:lnSpc>
          <a:spcPct val="90000"/>
        </a:lnSpc>
        <a:spcBef>
          <a:spcPts val="462"/>
        </a:spcBef>
        <a:spcAft>
          <a:spcPct val="0"/>
        </a:spcAft>
        <a:buFont typeface="Arial" panose="020B0604020202020204" pitchFamily="34" charset="0"/>
        <a:buChar char="•"/>
        <a:defRPr sz="2215" kern="1200">
          <a:solidFill>
            <a:schemeClr val="tx1"/>
          </a:solidFill>
          <a:latin typeface="+mn-lt"/>
          <a:ea typeface="+mn-ea"/>
          <a:cs typeface="+mn-cs"/>
        </a:defRPr>
      </a:lvl2pPr>
      <a:lvl3pPr marL="1055103" indent="-211021" algn="l" rtl="0" eaLnBrk="0" fontAlgn="base" latinLnBrk="1" hangingPunct="0">
        <a:lnSpc>
          <a:spcPct val="90000"/>
        </a:lnSpc>
        <a:spcBef>
          <a:spcPts val="462"/>
        </a:spcBef>
        <a:spcAft>
          <a:spcPct val="0"/>
        </a:spcAft>
        <a:buFont typeface="Arial" panose="020B0604020202020204" pitchFamily="34" charset="0"/>
        <a:buChar char="•"/>
        <a:defRPr sz="1846" kern="1200">
          <a:solidFill>
            <a:schemeClr val="tx1"/>
          </a:solidFill>
          <a:latin typeface="+mn-lt"/>
          <a:ea typeface="+mn-ea"/>
          <a:cs typeface="+mn-cs"/>
        </a:defRPr>
      </a:lvl3pPr>
      <a:lvl4pPr marL="1477145" indent="-211021" algn="l" rtl="0" eaLnBrk="0" fontAlgn="base" latinLnBrk="1" hangingPunct="0">
        <a:lnSpc>
          <a:spcPct val="90000"/>
        </a:lnSpc>
        <a:spcBef>
          <a:spcPts val="462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899186" indent="-211021" algn="l" rtl="0" eaLnBrk="0" fontAlgn="base" latinLnBrk="1" hangingPunct="0">
        <a:lnSpc>
          <a:spcPct val="90000"/>
        </a:lnSpc>
        <a:spcBef>
          <a:spcPts val="462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321227" indent="-211021" algn="l" defTabSz="844083" rtl="0" eaLnBrk="1" latinLnBrk="1" hangingPunct="1">
        <a:lnSpc>
          <a:spcPct val="90000"/>
        </a:lnSpc>
        <a:spcBef>
          <a:spcPts val="462"/>
        </a:spcBef>
        <a:buFont typeface="Arial" panose="020B0604020202020204" pitchFamily="34" charset="0"/>
        <a:buChar char="•"/>
        <a:defRPr sz="1662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9" indent="-211021" algn="l" defTabSz="844083" rtl="0" eaLnBrk="1" latinLnBrk="1" hangingPunct="1">
        <a:lnSpc>
          <a:spcPct val="90000"/>
        </a:lnSpc>
        <a:spcBef>
          <a:spcPts val="462"/>
        </a:spcBef>
        <a:buFont typeface="Arial" panose="020B0604020202020204" pitchFamily="34" charset="0"/>
        <a:buChar char="•"/>
        <a:defRPr sz="1662" kern="1200">
          <a:solidFill>
            <a:schemeClr val="tx1"/>
          </a:solidFill>
          <a:latin typeface="+mn-lt"/>
          <a:ea typeface="+mn-ea"/>
          <a:cs typeface="+mn-cs"/>
        </a:defRPr>
      </a:lvl7pPr>
      <a:lvl8pPr marL="3165310" indent="-211021" algn="l" defTabSz="844083" rtl="0" eaLnBrk="1" latinLnBrk="1" hangingPunct="1">
        <a:lnSpc>
          <a:spcPct val="90000"/>
        </a:lnSpc>
        <a:spcBef>
          <a:spcPts val="462"/>
        </a:spcBef>
        <a:buFont typeface="Arial" panose="020B0604020202020204" pitchFamily="34" charset="0"/>
        <a:buChar char="•"/>
        <a:defRPr sz="1662" kern="1200">
          <a:solidFill>
            <a:schemeClr val="tx1"/>
          </a:solidFill>
          <a:latin typeface="+mn-lt"/>
          <a:ea typeface="+mn-ea"/>
          <a:cs typeface="+mn-cs"/>
        </a:defRPr>
      </a:lvl8pPr>
      <a:lvl9pPr marL="3587351" indent="-211021" algn="l" defTabSz="844083" rtl="0" eaLnBrk="1" latinLnBrk="1" hangingPunct="1">
        <a:lnSpc>
          <a:spcPct val="90000"/>
        </a:lnSpc>
        <a:spcBef>
          <a:spcPts val="462"/>
        </a:spcBef>
        <a:buFont typeface="Arial" panose="020B0604020202020204" pitchFamily="34" charset="0"/>
        <a:buChar char="•"/>
        <a:defRPr sz="166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1pPr>
      <a:lvl2pPr marL="422041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2pPr>
      <a:lvl3pPr marL="844083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3pPr>
      <a:lvl4pPr marL="1266124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4pPr>
      <a:lvl5pPr marL="1688165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5pPr>
      <a:lvl6pPr marL="2110207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6pPr>
      <a:lvl7pPr marL="2532248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7pPr>
      <a:lvl8pPr marL="2954289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8pPr>
      <a:lvl9pPr marL="3376331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35E753FE-F4D0-4F35-BF44-F0350C9A45A6}" type="datetime1">
              <a:rPr lang="ko-KR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2023-05-22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FF4B8AAE-31D6-4464-9D3B-F98E3E44D66D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32493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  <p:sldLayoutId id="2147483768" r:id="rId12"/>
    <p:sldLayoutId id="2147483770" r:id="rId13"/>
    <p:sldLayoutId id="2147483771" r:id="rId14"/>
    <p:sldLayoutId id="2147483788" r:id="rId15"/>
  </p:sldLayoutIdLst>
  <p:transition>
    <p:fade/>
  </p:transition>
  <p:hf sldNum="0" hdr="0" ftr="0" dt="0"/>
  <p:txStyles>
    <p:titleStyle>
      <a:lvl1pPr algn="ctr" rtl="0" fontAlgn="base" latinLnBrk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fontAlgn="base" latinLnBrk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 latinLnBrk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 latinLnBrk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 latinLnBrk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 latinLnBrk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1.xml"/><Relationship Id="rId5" Type="http://schemas.openxmlformats.org/officeDocument/2006/relationships/image" Target="../media/image32.png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classeval.wordpress.com/introduction/basic-evaluation-measures/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1.xml"/><Relationship Id="rId4" Type="http://schemas.openxmlformats.org/officeDocument/2006/relationships/hyperlink" Target="https://classeval.wordpress.com/introduction/introduction-to-the-roc-receiver-operating-characteristics-plot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ubtitle 2"/>
          <p:cNvSpPr>
            <a:spLocks noGrp="1"/>
          </p:cNvSpPr>
          <p:nvPr>
            <p:ph type="subTitle" idx="1"/>
          </p:nvPr>
        </p:nvSpPr>
        <p:spPr>
          <a:xfrm>
            <a:off x="3203848" y="3284984"/>
            <a:ext cx="5615484" cy="787400"/>
          </a:xfrm>
        </p:spPr>
        <p:txBody>
          <a:bodyPr/>
          <a:lstStyle/>
          <a:p>
            <a:pPr eaLnBrk="1" hangingPunct="1"/>
            <a:r>
              <a:rPr lang="en-US" altLang="en-US" b="1" dirty="0" err="1" smtClean="0"/>
              <a:t>Farhad</a:t>
            </a:r>
            <a:r>
              <a:rPr lang="en-US" altLang="en-US" b="1" dirty="0" smtClean="0"/>
              <a:t> Muhammad </a:t>
            </a:r>
            <a:r>
              <a:rPr lang="en-US" altLang="en-US" b="1" dirty="0" err="1" smtClean="0"/>
              <a:t>Riaz</a:t>
            </a:r>
            <a:endParaRPr lang="en-PK" altLang="en-US" b="1" dirty="0" smtClean="0"/>
          </a:p>
        </p:txBody>
      </p:sp>
      <p:sp>
        <p:nvSpPr>
          <p:cNvPr id="5123" name="Title 1"/>
          <p:cNvSpPr>
            <a:spLocks noGrp="1"/>
          </p:cNvSpPr>
          <p:nvPr>
            <p:ph type="ctrTitle" sz="quarter"/>
          </p:nvPr>
        </p:nvSpPr>
        <p:spPr>
          <a:xfrm>
            <a:off x="1187624" y="1395412"/>
            <a:ext cx="7772400" cy="1470025"/>
          </a:xfrm>
        </p:spPr>
        <p:txBody>
          <a:bodyPr/>
          <a:lstStyle/>
          <a:p>
            <a:pPr algn="r">
              <a:buClr>
                <a:srgbClr val="F9F9F9"/>
              </a:buClr>
            </a:pPr>
            <a:r>
              <a:rPr lang="en-US" altLang="en-US" dirty="0" smtClean="0"/>
              <a:t>Artificial Intelligence</a:t>
            </a:r>
            <a:br>
              <a:rPr lang="en-US" altLang="en-US" dirty="0" smtClean="0"/>
            </a:br>
            <a:r>
              <a:rPr lang="en-US" altLang="en-US" dirty="0" smtClean="0"/>
              <a:t>Lecture </a:t>
            </a:r>
            <a:r>
              <a:rPr lang="en-US" altLang="en-US" dirty="0" smtClean="0"/>
              <a:t>20:</a:t>
            </a:r>
            <a:r>
              <a:rPr lang="en-US" altLang="en-US" dirty="0" smtClean="0"/>
              <a:t/>
            </a:r>
            <a:br>
              <a:rPr lang="en-US" altLang="en-US" dirty="0" smtClean="0"/>
            </a:br>
            <a:r>
              <a:rPr lang="en-US" sz="2400" dirty="0">
                <a:solidFill>
                  <a:srgbClr val="FF0000"/>
                </a:solidFill>
              </a:rPr>
              <a:t>Confusion Matrix in Machine Learning</a:t>
            </a:r>
            <a:r>
              <a:rPr lang="en-US" altLang="en-US" sz="2400" dirty="0" smtClean="0">
                <a:solidFill>
                  <a:srgbClr val="FF0000"/>
                </a:solidFill>
              </a:rPr>
              <a:t> </a:t>
            </a:r>
          </a:p>
        </p:txBody>
      </p:sp>
      <p:pic>
        <p:nvPicPr>
          <p:cNvPr id="5124" name="Picture 2" descr="NUML Logo PNG Vector (EPS) Free Downloa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344488"/>
            <a:ext cx="1728787" cy="178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9044778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Example 1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79512" y="764704"/>
            <a:ext cx="8784976" cy="1389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600" b="1" dirty="0"/>
              <a:t>Example: The example to classify whether images contain either a dog or a cat </a:t>
            </a:r>
            <a:endParaRPr lang="en-US" altLang="ko-KR" sz="1600" b="1" dirty="0" smtClean="0"/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/>
              <a:t>The training data contains 25000 images of dogs and cats;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/>
              <a:t>The training data 75% of 25000 images; (25000*0.75 = 18750)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/>
              <a:t>Validation data 25% of training data; (25000*0.25 = 6250</a:t>
            </a:r>
            <a:r>
              <a:rPr lang="en-US" altLang="ko-KR" sz="1400" dirty="0" smtClean="0"/>
              <a:t>)</a:t>
            </a:r>
            <a:endParaRPr lang="en-US" altLang="ko-KR" sz="1400" dirty="0"/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30E39F32-847C-4C40-BF7D-27112271FC5A}"/>
              </a:ext>
            </a:extLst>
          </p:cNvPr>
          <p:cNvSpPr txBox="1"/>
          <p:nvPr/>
        </p:nvSpPr>
        <p:spPr>
          <a:xfrm>
            <a:off x="4802757" y="2442374"/>
            <a:ext cx="27935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Test Data, 5 cats, 5 dogs</a:t>
            </a:r>
          </a:p>
        </p:txBody>
      </p:sp>
      <p:pic>
        <p:nvPicPr>
          <p:cNvPr id="15" name="Picture 23">
            <a:extLst>
              <a:ext uri="{FF2B5EF4-FFF2-40B4-BE49-F238E27FC236}">
                <a16:creationId xmlns:a16="http://schemas.microsoft.com/office/drawing/2014/main" id="{C8FA1719-96CE-4DA3-B0B5-4CB9B9C881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6870" y="2735295"/>
            <a:ext cx="5083459" cy="2702311"/>
          </a:xfrm>
          <a:prstGeom prst="rect">
            <a:avLst/>
          </a:prstGeom>
        </p:spPr>
      </p:pic>
      <p:pic>
        <p:nvPicPr>
          <p:cNvPr id="16" name="Picture 24">
            <a:extLst>
              <a:ext uri="{FF2B5EF4-FFF2-40B4-BE49-F238E27FC236}">
                <a16:creationId xmlns:a16="http://schemas.microsoft.com/office/drawing/2014/main" id="{C36FDC4D-EB52-463D-8020-068A09130E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536" y="2342350"/>
            <a:ext cx="2952328" cy="3030866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51520" y="5445224"/>
            <a:ext cx="8784976" cy="1020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b="1" dirty="0" smtClean="0">
                <a:cs typeface="Courier New" panose="02070309020205020404" pitchFamily="49" charset="0"/>
              </a:rPr>
              <a:t>Precision</a:t>
            </a:r>
            <a:r>
              <a:rPr lang="en-US" altLang="ko-KR" sz="1400" dirty="0" smtClean="0">
                <a:cs typeface="Courier New" panose="02070309020205020404" pitchFamily="49" charset="0"/>
              </a:rPr>
              <a:t> </a:t>
            </a:r>
            <a:r>
              <a:rPr lang="en-US" altLang="ko-KR" sz="1400" dirty="0">
                <a:cs typeface="Courier New" panose="02070309020205020404" pitchFamily="49" charset="0"/>
              </a:rPr>
              <a:t>= 2/(2 + 0) * 100% = 100%  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b="1" dirty="0">
                <a:cs typeface="Courier New" panose="02070309020205020404" pitchFamily="49" charset="0"/>
              </a:rPr>
              <a:t>Recall</a:t>
            </a:r>
            <a:r>
              <a:rPr lang="en-US" altLang="ko-KR" sz="1400" dirty="0">
                <a:cs typeface="Courier New" panose="02070309020205020404" pitchFamily="49" charset="0"/>
              </a:rPr>
              <a:t> = 2/(2 + 3) * 100% = 40%  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b="1" dirty="0">
                <a:cs typeface="Courier New" panose="02070309020205020404" pitchFamily="49" charset="0"/>
              </a:rPr>
              <a:t>Accuracy</a:t>
            </a:r>
            <a:r>
              <a:rPr lang="en-US" altLang="ko-KR" sz="1400" dirty="0">
                <a:cs typeface="Courier New" panose="02070309020205020404" pitchFamily="49" charset="0"/>
              </a:rPr>
              <a:t> = (2 + 5)/(2 + 0 + 3 + 5) * 100% = 70</a:t>
            </a:r>
            <a:r>
              <a:rPr lang="en-US" altLang="ko-KR" sz="1400" dirty="0" smtClean="0">
                <a:cs typeface="Courier New" panose="02070309020205020404" pitchFamily="49" charset="0"/>
              </a:rPr>
              <a:t>%</a:t>
            </a:r>
            <a:endParaRPr lang="en-US" altLang="ko-KR" sz="1400" dirty="0"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5124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Example 2</a:t>
            </a:r>
            <a:endParaRPr lang="ko-KR" altLang="en-US" dirty="0"/>
          </a:p>
        </p:txBody>
      </p:sp>
      <p:pic>
        <p:nvPicPr>
          <p:cNvPr id="9" name="Picture 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20DAE400-E1B1-4629-AAFA-472A05DFB1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5754" y="2060848"/>
            <a:ext cx="3162300" cy="32258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F4D61A2F-CCF3-4930-9D5C-3D5DECBD93BA}"/>
                  </a:ext>
                </a:extLst>
              </p:cNvPr>
              <p:cNvSpPr>
                <a:spLocks noGrp="1"/>
              </p:cNvSpPr>
              <p:nvPr/>
            </p:nvSpPr>
            <p:spPr>
              <a:xfrm>
                <a:off x="179512" y="908720"/>
                <a:ext cx="6757392" cy="4896544"/>
              </a:xfrm>
              <a:prstGeom prst="rect">
                <a:avLst/>
              </a:prstGeom>
            </p:spPr>
            <p:txBody>
              <a:bodyPr vert="horz" lIns="0" tIns="45720" rIns="0" bIns="45720" rtlCol="0">
                <a:normAutofit fontScale="92500" lnSpcReduction="10000"/>
              </a:bodyPr>
              <a:lstStyle>
                <a:lvl1pPr marL="91440" indent="-9144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 "/>
                  <a:defRPr sz="20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38404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56692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74980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93268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11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3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15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17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</a:rPr>
                      <m:t>𝐴𝑐𝑐𝑢𝑟𝑎𝑐𝑦</m:t>
                    </m:r>
                  </m:oMath>
                </a14:m>
                <a:r>
                  <a:rPr lang="en-US" sz="1600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𝑇𝑁</m:t>
                        </m:r>
                      </m:num>
                      <m:den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𝑇𝑁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𝐹𝑃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𝐹𝑁</m:t>
                        </m:r>
                      </m:den>
                    </m:f>
                  </m:oMath>
                </a14:m>
                <a:r>
                  <a:rPr lang="en-US" sz="1600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30+60+80</m:t>
                        </m:r>
                      </m:num>
                      <m:den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300</m:t>
                        </m:r>
                      </m:den>
                    </m:f>
                  </m:oMath>
                </a14:m>
                <a:r>
                  <a:rPr lang="en-US" sz="1600" dirty="0"/>
                  <a:t> = 170/300 = .</a:t>
                </a:r>
                <a:r>
                  <a:rPr lang="en-US" sz="1600" dirty="0" smtClean="0"/>
                  <a:t>556</a:t>
                </a:r>
              </a:p>
              <a:p>
                <a:endParaRPr lang="en-US" sz="16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𝑅𝑒𝑐𝑎𝑙𝑙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𝑐𝑙𝑎𝑠𝑠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𝑇𝑃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𝑐𝑙𝑎𝑠𝑠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=0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𝑇𝑃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𝑐𝑙𝑎𝑠𝑠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=0</m:t>
                            </m:r>
                          </m:sub>
                        </m:s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𝐹𝑁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𝑐𝑙𝑎𝑠𝑠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=0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600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30</m:t>
                        </m:r>
                      </m:num>
                      <m:den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30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20+10</m:t>
                        </m:r>
                      </m:den>
                    </m:f>
                  </m:oMath>
                </a14:m>
                <a:r>
                  <a:rPr lang="en-US" sz="1600" dirty="0"/>
                  <a:t> = .5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𝑅𝑒𝑐𝑎𝑙𝑙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𝑐𝑙𝑎𝑠𝑠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𝑇𝑃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𝑐𝑙𝑎𝑠𝑠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𝑇𝑃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𝑐𝑙𝑎𝑠𝑠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</m:s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𝐹𝑁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𝑐𝑙𝑎𝑠𝑠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600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60</m:t>
                        </m:r>
                      </m:num>
                      <m:den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60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50+10</m:t>
                        </m:r>
                      </m:den>
                    </m:f>
                  </m:oMath>
                </a14:m>
                <a:r>
                  <a:rPr lang="en-US" sz="1600" dirty="0"/>
                  <a:t> = .5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𝑅𝑒𝑐𝑎𝑙𝑙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𝑐𝑙𝑎𝑠𝑠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=2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𝑇𝑃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𝑐𝑙𝑎𝑠𝑠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=2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𝑇𝑃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𝑐𝑙𝑎𝑠𝑠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=2</m:t>
                            </m:r>
                          </m:sub>
                        </m:s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𝐹𝑁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𝑐𝑙𝑎𝑠𝑠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=2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600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80</m:t>
                        </m:r>
                      </m:num>
                      <m:den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80+20+20</m:t>
                        </m:r>
                      </m:den>
                    </m:f>
                  </m:oMath>
                </a14:m>
                <a:r>
                  <a:rPr lang="en-US" sz="1600" dirty="0"/>
                  <a:t> = .667</a:t>
                </a:r>
              </a:p>
              <a:p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𝑅𝑒𝑐𝑎𝑙𝑙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.5+ .5+.667</m:t>
                        </m:r>
                      </m:num>
                      <m:den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r>
                  <a:rPr lang="en-US" sz="1600" dirty="0"/>
                  <a:t> = </a:t>
                </a:r>
                <a:r>
                  <a:rPr lang="en-US" sz="1600" dirty="0" smtClean="0"/>
                  <a:t>0.556</a:t>
                </a:r>
              </a:p>
              <a:p>
                <a:endParaRPr lang="en-US" sz="1600" dirty="0" smtClean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𝑃𝑟𝑒𝑐𝑖𝑠𝑖𝑜𝑛</m:t>
                        </m:r>
                      </m:e>
                      <m:sub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𝑐𝑙𝑎𝑠𝑠</m:t>
                        </m:r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</m:sSub>
                    <m:r>
                      <a:rPr lang="en-US" altLang="ko-KR" sz="16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𝑇𝑃</m:t>
                            </m:r>
                          </m:e>
                          <m:sub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𝑐𝑙𝑎𝑠𝑠</m:t>
                            </m:r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=0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𝑇𝑃</m:t>
                            </m:r>
                          </m:e>
                          <m:sub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𝑐𝑙𝑎𝑠𝑠</m:t>
                            </m:r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=0</m:t>
                            </m:r>
                          </m:sub>
                        </m:sSub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𝐹𝑃</m:t>
                            </m:r>
                          </m:e>
                          <m:sub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𝑐𝑙𝑎𝑠𝑠</m:t>
                            </m:r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=0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altLang="ko-KR" sz="1600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30</m:t>
                        </m:r>
                      </m:num>
                      <m:den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30+50+20</m:t>
                        </m:r>
                      </m:den>
                    </m:f>
                  </m:oMath>
                </a14:m>
                <a:r>
                  <a:rPr lang="en-US" altLang="ko-KR" sz="1600" dirty="0"/>
                  <a:t> = .3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𝑃𝑟𝑒𝑐𝑖𝑠𝑖𝑜𝑛</m:t>
                        </m:r>
                      </m:e>
                      <m:sub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𝑐𝑙𝑎𝑠𝑠</m:t>
                        </m:r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</m:sSub>
                    <m:r>
                      <a:rPr lang="en-US" altLang="ko-KR" sz="16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𝑇𝑃</m:t>
                            </m:r>
                          </m:e>
                          <m:sub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𝑐𝑙𝑎𝑠𝑠</m:t>
                            </m:r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𝑇𝑃</m:t>
                            </m:r>
                          </m:e>
                          <m:sub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𝑐𝑙𝑎𝑠𝑠</m:t>
                            </m:r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</m:sSub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𝐹𝑃</m:t>
                            </m:r>
                          </m:e>
                          <m:sub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𝑐𝑙𝑎𝑠𝑠</m:t>
                            </m:r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altLang="ko-KR" sz="1600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60</m:t>
                        </m:r>
                      </m:num>
                      <m:den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60+20+20</m:t>
                        </m:r>
                      </m:den>
                    </m:f>
                  </m:oMath>
                </a14:m>
                <a:r>
                  <a:rPr lang="en-US" altLang="ko-KR" sz="1600" dirty="0"/>
                  <a:t> = .6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𝑃𝑟𝑒𝑐𝑖𝑠𝑖𝑜𝑛</m:t>
                        </m:r>
                      </m:e>
                      <m:sub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𝑐𝑙𝑎𝑠𝑠</m:t>
                        </m:r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=2</m:t>
                        </m:r>
                      </m:sub>
                    </m:sSub>
                    <m:r>
                      <a:rPr lang="en-US" altLang="ko-KR" sz="16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𝑇𝑃</m:t>
                            </m:r>
                          </m:e>
                          <m:sub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𝑐𝑙𝑎𝑠𝑠</m:t>
                            </m:r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=2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𝑇𝑃</m:t>
                            </m:r>
                          </m:e>
                          <m:sub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𝑐𝑙𝑎𝑠𝑠</m:t>
                            </m:r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=2</m:t>
                            </m:r>
                          </m:sub>
                        </m:sSub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𝐹𝑃</m:t>
                            </m:r>
                          </m:e>
                          <m:sub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𝑐𝑙𝑎𝑠𝑠</m:t>
                            </m:r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=2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altLang="ko-KR" sz="1600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80</m:t>
                        </m:r>
                      </m:num>
                      <m:den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80+10+10</m:t>
                        </m:r>
                      </m:den>
                    </m:f>
                  </m:oMath>
                </a14:m>
                <a:r>
                  <a:rPr lang="en-US" altLang="ko-KR" sz="1600" dirty="0"/>
                  <a:t> = 0.8</a:t>
                </a:r>
                <a:endParaRPr lang="en-US" altLang="ko-KR" sz="1600" i="1" dirty="0">
                  <a:latin typeface="Cambria Math" panose="02040503050406030204" pitchFamily="18" charset="0"/>
                </a:endParaRPr>
              </a:p>
              <a:p>
                <a:r>
                  <a:rPr lang="en-US" altLang="ko-KR" sz="1600" dirty="0"/>
                  <a:t>P</a:t>
                </a:r>
                <a14:m>
                  <m:oMath xmlns:m="http://schemas.openxmlformats.org/officeDocument/2006/math">
                    <m:r>
                      <a:rPr lang="en-US" altLang="ko-KR" sz="1600" i="1">
                        <a:latin typeface="Cambria Math" panose="02040503050406030204" pitchFamily="18" charset="0"/>
                      </a:rPr>
                      <m:t>𝑟𝑒𝑐𝑖𝑠𝑖𝑜𝑛</m:t>
                    </m:r>
                    <m:r>
                      <a:rPr lang="en-US" altLang="ko-KR" sz="1600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.3+ .6+.8</m:t>
                        </m:r>
                      </m:num>
                      <m:den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r>
                  <a:rPr lang="en-US" altLang="ko-KR" sz="1600" dirty="0"/>
                  <a:t> = </a:t>
                </a:r>
                <a:r>
                  <a:rPr lang="en-US" altLang="ko-KR" sz="1600" dirty="0" smtClean="0"/>
                  <a:t>0.556</a:t>
                </a:r>
                <a:endParaRPr lang="en-US" altLang="ko-KR" sz="1600" dirty="0"/>
              </a:p>
            </p:txBody>
          </p:sp>
        </mc:Choice>
        <mc:Fallback xmlns="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F4D61A2F-CCF3-4930-9D5C-3D5DECBD93B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512" y="908720"/>
                <a:ext cx="6757392" cy="4896544"/>
              </a:xfrm>
              <a:prstGeom prst="rect">
                <a:avLst/>
              </a:prstGeom>
              <a:blipFill>
                <a:blip r:embed="rId4"/>
                <a:stretch>
                  <a:fillRect l="-1713" t="-49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75116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ROC Curve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79512" y="764704"/>
            <a:ext cx="8784976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600" b="1" dirty="0" smtClean="0"/>
              <a:t>The Receiver Operating Characteristics(ROC) curve 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600" b="1" dirty="0" smtClean="0"/>
              <a:t>The ROC curve is a evaluation measure </a:t>
            </a:r>
            <a:br>
              <a:rPr lang="en-US" altLang="ko-KR" sz="1600" b="1" dirty="0" smtClean="0"/>
            </a:br>
            <a:r>
              <a:rPr lang="en-US" altLang="ko-KR" sz="1600" b="1" dirty="0" smtClean="0"/>
              <a:t>that is based on two basic evaluation measures</a:t>
            </a:r>
            <a:br>
              <a:rPr lang="en-US" altLang="ko-KR" sz="1600" b="1" dirty="0" smtClean="0"/>
            </a:br>
            <a:r>
              <a:rPr lang="en-US" altLang="ko-KR" sz="1600" b="1" dirty="0" smtClean="0"/>
              <a:t>- specificity and sensitivity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/>
              <a:t>Specificity </a:t>
            </a:r>
            <a:r>
              <a:rPr lang="en-US" altLang="ko-KR" sz="1400" dirty="0" smtClean="0"/>
              <a:t>= True Negative Rate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/>
              <a:t>Sensitivity = Recall = True Positive </a:t>
            </a:r>
            <a:r>
              <a:rPr lang="en-US" altLang="ko-KR" sz="1400" dirty="0" smtClean="0"/>
              <a:t>Rate</a:t>
            </a:r>
          </a:p>
          <a:p>
            <a:pPr lvl="1">
              <a:lnSpc>
                <a:spcPct val="150000"/>
              </a:lnSpc>
            </a:pPr>
            <a:endParaRPr lang="en-US" altLang="ko-KR" sz="1600" b="1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600" b="1" dirty="0" smtClean="0"/>
              <a:t>Specificity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/>
              <a:t>Specificity is calculated as the number of correct negative predictions </a:t>
            </a:r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r>
              <a:rPr lang="en-US" altLang="ko-KR" sz="1400" dirty="0" smtClean="0"/>
              <a:t>divided </a:t>
            </a:r>
            <a:r>
              <a:rPr lang="en-US" altLang="ko-KR" sz="1400" dirty="0"/>
              <a:t>by the total number of negatives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9735" y="4437112"/>
            <a:ext cx="4304531" cy="1558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677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How to Plot ROC Curve</a:t>
            </a:r>
            <a:endParaRPr lang="ko-KR" altLang="en-US" dirty="0"/>
          </a:p>
        </p:txBody>
      </p:sp>
      <p:pic>
        <p:nvPicPr>
          <p:cNvPr id="4" name="tabl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385" y="1866360"/>
            <a:ext cx="2385838" cy="2858784"/>
          </a:xfrm>
          <a:prstGeom prst="rect">
            <a:avLst/>
          </a:prstGeom>
        </p:spPr>
      </p:pic>
      <p:pic>
        <p:nvPicPr>
          <p:cNvPr id="5" name="tabl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8223" y="1866360"/>
            <a:ext cx="2148755" cy="2858784"/>
          </a:xfrm>
          <a:prstGeom prst="rect">
            <a:avLst/>
          </a:prstGeom>
        </p:spPr>
      </p:pic>
      <p:sp>
        <p:nvSpPr>
          <p:cNvPr id="6" name="TextBox 7">
            <a:extLst>
              <a:ext uri="{FF2B5EF4-FFF2-40B4-BE49-F238E27FC236}">
                <a16:creationId xmlns:a16="http://schemas.microsoft.com/office/drawing/2014/main" id="{FDB6A3F2-99A9-46E3-A25F-BF6222E2391C}"/>
              </a:ext>
            </a:extLst>
          </p:cNvPr>
          <p:cNvSpPr txBox="1"/>
          <p:nvPr/>
        </p:nvSpPr>
        <p:spPr>
          <a:xfrm>
            <a:off x="2687357" y="1458427"/>
            <a:ext cx="18104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/>
              <a:t>Cut-off = 0.020</a:t>
            </a:r>
          </a:p>
        </p:txBody>
      </p:sp>
      <p:pic>
        <p:nvPicPr>
          <p:cNvPr id="7" name="tabl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6978" y="1866360"/>
            <a:ext cx="2148755" cy="2858784"/>
          </a:xfrm>
          <a:prstGeom prst="rect">
            <a:avLst/>
          </a:prstGeom>
        </p:spPr>
      </p:pic>
      <p:sp>
        <p:nvSpPr>
          <p:cNvPr id="8" name="TextBox 9">
            <a:extLst>
              <a:ext uri="{FF2B5EF4-FFF2-40B4-BE49-F238E27FC236}">
                <a16:creationId xmlns:a16="http://schemas.microsoft.com/office/drawing/2014/main" id="{27543C2D-69DD-41B1-BE21-1E64D6E59695}"/>
              </a:ext>
            </a:extLst>
          </p:cNvPr>
          <p:cNvSpPr txBox="1"/>
          <p:nvPr/>
        </p:nvSpPr>
        <p:spPr>
          <a:xfrm>
            <a:off x="4805251" y="1458427"/>
            <a:ext cx="18722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/>
              <a:t>Cut-off = 0.015</a:t>
            </a:r>
          </a:p>
        </p:txBody>
      </p:sp>
      <p:pic>
        <p:nvPicPr>
          <p:cNvPr id="9" name="tabl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21970" y="1866360"/>
            <a:ext cx="2142518" cy="2858784"/>
          </a:xfrm>
          <a:prstGeom prst="rect">
            <a:avLst/>
          </a:prstGeom>
        </p:spPr>
      </p:pic>
      <p:sp>
        <p:nvSpPr>
          <p:cNvPr id="10" name="TextBox 11">
            <a:extLst>
              <a:ext uri="{FF2B5EF4-FFF2-40B4-BE49-F238E27FC236}">
                <a16:creationId xmlns:a16="http://schemas.microsoft.com/office/drawing/2014/main" id="{8E5CF9C9-24E2-48B9-9E3E-4AF1D9CF0850}"/>
              </a:ext>
            </a:extLst>
          </p:cNvPr>
          <p:cNvSpPr txBox="1"/>
          <p:nvPr/>
        </p:nvSpPr>
        <p:spPr>
          <a:xfrm>
            <a:off x="7010794" y="1458427"/>
            <a:ext cx="17751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/>
              <a:t>Cut-off = 0.010</a:t>
            </a:r>
          </a:p>
        </p:txBody>
      </p:sp>
      <p:pic>
        <p:nvPicPr>
          <p:cNvPr id="11" name="table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73289" y="4794523"/>
            <a:ext cx="2038621" cy="739902"/>
          </a:xfrm>
          <a:prstGeom prst="rect">
            <a:avLst/>
          </a:prstGeom>
        </p:spPr>
      </p:pic>
      <p:pic>
        <p:nvPicPr>
          <p:cNvPr id="12" name="table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22044" y="4794523"/>
            <a:ext cx="2038621" cy="739902"/>
          </a:xfrm>
          <a:prstGeom prst="rect">
            <a:avLst/>
          </a:prstGeom>
        </p:spPr>
      </p:pic>
      <p:pic>
        <p:nvPicPr>
          <p:cNvPr id="13" name="table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70799" y="4794523"/>
            <a:ext cx="2038621" cy="739902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35426" y="830591"/>
            <a:ext cx="33123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600" b="1" dirty="0"/>
              <a:t>Dynamic cut-off </a:t>
            </a:r>
            <a:r>
              <a:rPr lang="en-US" altLang="ko-KR" sz="1600" b="1" dirty="0" smtClean="0"/>
              <a:t>thresholds</a:t>
            </a:r>
            <a:endParaRPr lang="ko-KR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491279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79512" y="764704"/>
            <a:ext cx="878497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600" b="1" dirty="0" smtClean="0"/>
              <a:t>True </a:t>
            </a:r>
            <a:r>
              <a:rPr lang="en-US" altLang="ko-KR" sz="1600" b="1" dirty="0"/>
              <a:t>positive rate (TPR) = </a:t>
            </a:r>
            <a:r>
              <a:rPr lang="ko-KR" altLang="en-US" sz="1600" b="1" dirty="0"/>
              <a:t>𝑇𝑃</a:t>
            </a:r>
            <a:r>
              <a:rPr lang="en-US" altLang="ko-KR" sz="1600" b="1" dirty="0"/>
              <a:t>/(</a:t>
            </a:r>
            <a:r>
              <a:rPr lang="ko-KR" altLang="en-US" sz="1600" b="1" dirty="0"/>
              <a:t>𝑇𝑃</a:t>
            </a:r>
            <a:r>
              <a:rPr lang="en-US" altLang="ko-KR" sz="1600" b="1" dirty="0"/>
              <a:t>+</a:t>
            </a:r>
            <a:r>
              <a:rPr lang="ko-KR" altLang="en-US" sz="1600" b="1" dirty="0"/>
              <a:t>𝐹𝑁</a:t>
            </a:r>
            <a:r>
              <a:rPr lang="en-US" altLang="ko-KR" sz="1600" b="1" dirty="0"/>
              <a:t>) </a:t>
            </a:r>
            <a:r>
              <a:rPr lang="en-US" altLang="ko-KR" sz="1600" b="1" dirty="0" smtClean="0"/>
              <a:t/>
            </a:r>
            <a:br>
              <a:rPr lang="en-US" altLang="ko-KR" sz="1600" b="1" dirty="0" smtClean="0"/>
            </a:br>
            <a:r>
              <a:rPr lang="en-US" altLang="ko-KR" sz="1600" b="1" dirty="0" smtClean="0"/>
              <a:t>and </a:t>
            </a:r>
            <a:r>
              <a:rPr lang="en-US" altLang="ko-KR" sz="1600" b="1" dirty="0"/>
              <a:t>False positive rate (FPR) = </a:t>
            </a:r>
            <a:r>
              <a:rPr lang="ko-KR" altLang="en-US" sz="1600" b="1" dirty="0"/>
              <a:t>𝐹𝑃</a:t>
            </a:r>
            <a:r>
              <a:rPr lang="en-US" altLang="ko-KR" sz="1600" b="1" dirty="0"/>
              <a:t>/(</a:t>
            </a:r>
            <a:r>
              <a:rPr lang="ko-KR" altLang="en-US" sz="1600" b="1" dirty="0"/>
              <a:t>𝐹𝑃</a:t>
            </a:r>
            <a:r>
              <a:rPr lang="en-US" altLang="ko-KR" sz="1600" b="1" dirty="0"/>
              <a:t>+</a:t>
            </a:r>
            <a:r>
              <a:rPr lang="ko-KR" altLang="en-US" sz="1600" b="1" dirty="0"/>
              <a:t>𝑇𝑁</a:t>
            </a:r>
            <a:r>
              <a:rPr lang="en-US" altLang="ko-KR" sz="1600" b="1" dirty="0"/>
              <a:t>)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600" b="1" dirty="0"/>
              <a:t>Use different cut-off thresholds (0.00, 0.01, 0.02,…, 1.00), </a:t>
            </a:r>
            <a:r>
              <a:rPr lang="en-US" altLang="ko-KR" sz="1600" b="1" dirty="0" smtClean="0"/>
              <a:t/>
            </a:r>
            <a:br>
              <a:rPr lang="en-US" altLang="ko-KR" sz="1600" b="1" dirty="0" smtClean="0"/>
            </a:br>
            <a:r>
              <a:rPr lang="en-US" altLang="ko-KR" sz="1600" b="1" dirty="0" smtClean="0"/>
              <a:t>calculate </a:t>
            </a:r>
            <a:r>
              <a:rPr lang="en-US" altLang="ko-KR" sz="1600" b="1" dirty="0"/>
              <a:t>the TPR and FPR, and plot them into graph. </a:t>
            </a:r>
            <a:r>
              <a:rPr lang="en-US" altLang="ko-KR" sz="1600" b="1" dirty="0" smtClean="0"/>
              <a:t/>
            </a:r>
            <a:br>
              <a:rPr lang="en-US" altLang="ko-KR" sz="1600" b="1" dirty="0" smtClean="0"/>
            </a:br>
            <a:r>
              <a:rPr lang="en-US" altLang="ko-KR" sz="1600" b="1" dirty="0" smtClean="0"/>
              <a:t>That </a:t>
            </a:r>
            <a:r>
              <a:rPr lang="en-US" altLang="ko-KR" sz="1600" b="1" dirty="0"/>
              <a:t>is receiver operating characteristic (ROC) curve. 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600" b="1" dirty="0" smtClean="0"/>
              <a:t>Example</a:t>
            </a:r>
            <a:endParaRPr lang="en-US" altLang="ko-KR" sz="1600" b="1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How to Plot ROC Curve</a:t>
            </a:r>
            <a:endParaRPr lang="ko-KR" altLang="en-US" dirty="0"/>
          </a:p>
        </p:txBody>
      </p:sp>
      <p:pic>
        <p:nvPicPr>
          <p:cNvPr id="7" name="tabl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3069561"/>
            <a:ext cx="2043521" cy="741680"/>
          </a:xfrm>
          <a:prstGeom prst="rect">
            <a:avLst/>
          </a:prstGeom>
        </p:spPr>
      </p:pic>
      <p:pic>
        <p:nvPicPr>
          <p:cNvPr id="8" name="tabl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3798" y="3068960"/>
            <a:ext cx="2043521" cy="741680"/>
          </a:xfrm>
          <a:prstGeom prst="rect">
            <a:avLst/>
          </a:prstGeom>
        </p:spPr>
      </p:pic>
      <p:pic>
        <p:nvPicPr>
          <p:cNvPr id="9" name="tabl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2020" y="3068960"/>
            <a:ext cx="2043521" cy="7416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4BB0E0F-E784-4B9F-B871-EDA21909F4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64527" y="4339515"/>
            <a:ext cx="2814943" cy="218582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286656" y="3810640"/>
            <a:ext cx="9813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TPR = </a:t>
            </a:r>
            <a:r>
              <a:rPr lang="en-US" altLang="ko-KR" sz="1400" dirty="0" smtClean="0"/>
              <a:t>0.5</a:t>
            </a:r>
          </a:p>
          <a:p>
            <a:r>
              <a:rPr lang="en-US" altLang="ko-KR" sz="1400" dirty="0"/>
              <a:t>FPR = 0</a:t>
            </a:r>
            <a:endParaRPr lang="ko-KR" altLang="en-US" sz="1400" dirty="0"/>
          </a:p>
        </p:txBody>
      </p:sp>
      <p:sp>
        <p:nvSpPr>
          <p:cNvPr id="12" name="TextBox 11"/>
          <p:cNvSpPr txBox="1"/>
          <p:nvPr/>
        </p:nvSpPr>
        <p:spPr>
          <a:xfrm>
            <a:off x="3985140" y="3816641"/>
            <a:ext cx="11737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TPR = 1 </a:t>
            </a:r>
            <a:endParaRPr lang="en-US" altLang="ko-KR" sz="1400" dirty="0" smtClean="0"/>
          </a:p>
          <a:p>
            <a:r>
              <a:rPr lang="en-US" altLang="ko-KR" sz="1400" dirty="0"/>
              <a:t>FPR = </a:t>
            </a:r>
            <a:r>
              <a:rPr lang="en-US" altLang="ko-KR" sz="1400" dirty="0" smtClean="0"/>
              <a:t>0.167</a:t>
            </a:r>
            <a:endParaRPr lang="ko-KR" altLang="en-US" sz="1400" dirty="0"/>
          </a:p>
        </p:txBody>
      </p:sp>
      <p:sp>
        <p:nvSpPr>
          <p:cNvPr id="13" name="TextBox 12"/>
          <p:cNvSpPr txBox="1"/>
          <p:nvPr/>
        </p:nvSpPr>
        <p:spPr>
          <a:xfrm>
            <a:off x="6786920" y="3816641"/>
            <a:ext cx="11737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TPR = 1 </a:t>
            </a:r>
            <a:endParaRPr lang="en-US" altLang="ko-KR" sz="1400" dirty="0" smtClean="0"/>
          </a:p>
          <a:p>
            <a:r>
              <a:rPr lang="en-US" altLang="ko-KR" sz="1400" dirty="0"/>
              <a:t>FPR = 0.667</a:t>
            </a:r>
          </a:p>
        </p:txBody>
      </p:sp>
    </p:spTree>
    <p:extLst>
      <p:ext uri="{BB962C8B-B14F-4D97-AF65-F5344CB8AC3E}">
        <p14:creationId xmlns:p14="http://schemas.microsoft.com/office/powerpoint/2010/main" val="2300780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How to Plot ROC Curve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79512" y="764704"/>
            <a:ext cx="878497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600" b="1" dirty="0" smtClean="0"/>
              <a:t>A</a:t>
            </a:r>
            <a:r>
              <a:rPr lang="ko-KR" altLang="en-US" sz="1600" b="1" dirty="0"/>
              <a:t> </a:t>
            </a:r>
            <a:r>
              <a:rPr lang="en-US" altLang="ko-KR" sz="1600" b="1" dirty="0" smtClean="0"/>
              <a:t>ROC curve is created by connecting ROC points of a classifier 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600" b="1" dirty="0" smtClean="0"/>
              <a:t>A ROC point is a point with a pair of x and y values</a:t>
            </a:r>
            <a:br>
              <a:rPr lang="en-US" altLang="ko-KR" sz="1600" b="1" dirty="0" smtClean="0"/>
            </a:br>
            <a:r>
              <a:rPr lang="en-US" altLang="ko-KR" sz="1600" b="1" dirty="0" smtClean="0"/>
              <a:t>where x is 1-specificity and y is sensitivity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600" b="1" dirty="0" smtClean="0"/>
              <a:t>The curve starts at (0.0, 0.0) and ends at (1.0, 1.0)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2143" y="2534824"/>
            <a:ext cx="3979713" cy="3979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708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ROC Curve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79512" y="764704"/>
            <a:ext cx="878497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600" b="1" dirty="0" smtClean="0"/>
              <a:t>A classifier with the random performance level always shows a straight line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600" b="1" dirty="0" smtClean="0"/>
              <a:t>Two areas separated by this ROC curve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 smtClean="0"/>
              <a:t>ROC curves in the area with the top left corner indicate good performance levels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 smtClean="0"/>
              <a:t>ROC curves in the other area with the bottom right corner indicate poor performance levels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0935" y="2703696"/>
            <a:ext cx="3482131" cy="3497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011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ROC Curve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79512" y="764704"/>
            <a:ext cx="878497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600" b="1" dirty="0" smtClean="0"/>
              <a:t>A classifier with the perfect performance level shows </a:t>
            </a:r>
            <a:br>
              <a:rPr lang="en-US" altLang="ko-KR" sz="1600" b="1" dirty="0" smtClean="0"/>
            </a:br>
            <a:r>
              <a:rPr lang="en-US" altLang="ko-KR" sz="1600" b="1" dirty="0" smtClean="0"/>
              <a:t>a combination of two straight lines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600" b="1" dirty="0" smtClean="0"/>
              <a:t>It is important to notice that classifiers with meaningful performance levels</a:t>
            </a:r>
            <a:br>
              <a:rPr lang="en-US" altLang="ko-KR" sz="1600" b="1" dirty="0" smtClean="0"/>
            </a:br>
            <a:r>
              <a:rPr lang="en-US" altLang="ko-KR" sz="1600" b="1" dirty="0" smtClean="0"/>
              <a:t>usually lie in the area between the random ROC curve and the perfect ROC curve</a:t>
            </a:r>
            <a:endParaRPr lang="en-US" altLang="ko-KR" sz="1600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0934" y="2577488"/>
            <a:ext cx="3482131" cy="3504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329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ROC Curve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79512" y="764704"/>
            <a:ext cx="8784976" cy="3093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600" b="1" dirty="0" smtClean="0"/>
              <a:t>AUC(Area under the ROC curve) score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 smtClean="0"/>
              <a:t>An advantage of using ROC curve is a single measure called AUC score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 smtClean="0"/>
              <a:t>As the name indicates, it is an area under the curve calculated in the ROC space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 smtClean="0"/>
              <a:t>Although the theoretical range of AUC score is between 0 and 1,</a:t>
            </a:r>
            <a:br>
              <a:rPr lang="en-US" altLang="ko-KR" sz="1400" dirty="0" smtClean="0"/>
            </a:br>
            <a:r>
              <a:rPr lang="en-US" altLang="ko-KR" sz="1400" dirty="0" smtClean="0"/>
              <a:t>the actual scores of meaningful classifiers are greater than 0.5,</a:t>
            </a:r>
            <a:br>
              <a:rPr lang="en-US" altLang="ko-KR" sz="1400" dirty="0" smtClean="0"/>
            </a:br>
            <a:r>
              <a:rPr lang="en-US" altLang="ko-KR" sz="1400" dirty="0" smtClean="0"/>
              <a:t>which is the AUC score of a random classifier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/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 smtClean="0"/>
              <a:t>ROC curves clearly shows classifiers A</a:t>
            </a:r>
            <a:br>
              <a:rPr lang="en-US" altLang="ko-KR" sz="1400" dirty="0" smtClean="0"/>
            </a:br>
            <a:r>
              <a:rPr lang="en-US" altLang="ko-KR" sz="1400" dirty="0" smtClean="0"/>
              <a:t>outperforms classifier B</a:t>
            </a:r>
            <a:endParaRPr lang="en-US" altLang="ko-KR" sz="1600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6056" y="2891388"/>
            <a:ext cx="3777977" cy="3389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965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References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79512" y="764704"/>
            <a:ext cx="8784976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400" dirty="0" smtClean="0">
                <a:hlinkClick r:id="rId3"/>
              </a:rPr>
              <a:t>https</a:t>
            </a:r>
            <a:r>
              <a:rPr lang="en-US" altLang="ko-KR" sz="1400" dirty="0">
                <a:hlinkClick r:id="rId3"/>
              </a:rPr>
              <a:t>://classeval.wordpress.com/introduction/basic-evaluation-measures</a:t>
            </a:r>
            <a:r>
              <a:rPr lang="en-US" altLang="ko-KR" sz="1400" dirty="0" smtClean="0">
                <a:hlinkClick r:id="rId3"/>
              </a:rPr>
              <a:t>/</a:t>
            </a:r>
            <a:endParaRPr lang="en-US" altLang="ko-KR" sz="1400" dirty="0" smtClean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400" dirty="0">
                <a:hlinkClick r:id="rId4"/>
              </a:rPr>
              <a:t>https://classeval.wordpress.com/introduction/introduction-to-the-roc-receiver-operating-characteristics-plot</a:t>
            </a:r>
            <a:r>
              <a:rPr lang="en-US" altLang="ko-KR" sz="1400" dirty="0" smtClean="0">
                <a:hlinkClick r:id="rId4"/>
              </a:rPr>
              <a:t>/</a:t>
            </a:r>
            <a:endParaRPr lang="en-US" altLang="ko-KR" sz="1400" dirty="0" smtClean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400" dirty="0" smtClean="0"/>
              <a:t>Evaluation Metrics (Classifiers) / CS229 Section / </a:t>
            </a:r>
            <a:r>
              <a:rPr lang="en-US" altLang="ko-KR" sz="1400" dirty="0" err="1" smtClean="0"/>
              <a:t>Anand</a:t>
            </a:r>
            <a:r>
              <a:rPr lang="en-US" altLang="ko-KR" sz="1400" dirty="0" smtClean="0"/>
              <a:t> </a:t>
            </a:r>
            <a:r>
              <a:rPr lang="en-US" altLang="ko-KR" sz="1400" dirty="0" err="1" smtClean="0"/>
              <a:t>Avati</a:t>
            </a:r>
            <a:endParaRPr lang="en-US" altLang="ko-KR" sz="1400" dirty="0" smtClean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3859741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536" y="1124744"/>
            <a:ext cx="7772400" cy="4943574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Contents</a:t>
            </a:r>
            <a:br>
              <a:rPr lang="en-US" altLang="ko-KR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/>
            </a:r>
            <a:b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Binary classifier</a:t>
            </a:r>
            <a:br>
              <a: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confusion matrix</a:t>
            </a:r>
            <a:br>
              <a: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accuracy</a:t>
            </a:r>
            <a:br>
              <a: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precision</a:t>
            </a:r>
            <a:br>
              <a: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recall</a:t>
            </a:r>
            <a:br>
              <a: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ROC curve</a:t>
            </a:r>
            <a:br>
              <a: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    </a:t>
            </a:r>
            <a:r>
              <a:rPr lang="en-US" altLang="ko-KR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- how to plot roc curve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0F57F1-A03D-43F4-8752-D6BA0A6B6FB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784558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253" y="770243"/>
            <a:ext cx="7886700" cy="2193475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0" y="6492899"/>
            <a:ext cx="9144000" cy="365125"/>
          </a:xfrm>
        </p:spPr>
        <p:txBody>
          <a:bodyPr/>
          <a:lstStyle/>
          <a:p>
            <a:pPr algn="ctr">
              <a:defRPr/>
            </a:pPr>
            <a:fld id="{EA80399A-D5C1-434F-86BC-2F72131E8742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algn="ctr">
                <a:defRPr/>
              </a:pPr>
              <a:t>20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642910" y="1455052"/>
            <a:ext cx="78581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4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Thank you.</a:t>
            </a:r>
            <a:endParaRPr lang="ko-KR" altLang="en-US" sz="4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01693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B</a:t>
            </a:r>
            <a:r>
              <a:rPr lang="en-US" altLang="ko-KR" dirty="0" smtClean="0"/>
              <a:t>inary Classifier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79512" y="764704"/>
            <a:ext cx="878497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600" b="1" dirty="0" smtClean="0"/>
              <a:t>A binary classifier produces output with two class values or labels,</a:t>
            </a:r>
            <a:br>
              <a:rPr lang="en-US" altLang="ko-KR" sz="1600" b="1" dirty="0" smtClean="0"/>
            </a:br>
            <a:r>
              <a:rPr lang="en-US" altLang="ko-KR" sz="1600" b="1" dirty="0" smtClean="0"/>
              <a:t>such as Yes/No, 1/0, Positive/Negative for given input data</a:t>
            </a:r>
            <a:endParaRPr lang="en-US" altLang="ko-KR" sz="1600" b="1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600" b="1" dirty="0" smtClean="0"/>
              <a:t>A dataset used for performance evaluation is called a test dataset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600" b="1" dirty="0" smtClean="0"/>
              <a:t>Observed labels are used to compare with the predicted labels </a:t>
            </a:r>
            <a:br>
              <a:rPr lang="en-US" altLang="ko-KR" sz="1600" b="1" dirty="0" smtClean="0"/>
            </a:br>
            <a:r>
              <a:rPr lang="en-US" altLang="ko-KR" sz="1600" b="1" dirty="0" smtClean="0"/>
              <a:t>for performance evaluation after classification</a:t>
            </a:r>
            <a:endParaRPr lang="en-US" altLang="ko-KR" sz="1600" b="1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600" b="1" dirty="0"/>
              <a:t>The predicted labels will be exactly the same</a:t>
            </a:r>
            <a:br>
              <a:rPr lang="en-US" altLang="ko-KR" sz="1600" b="1" dirty="0"/>
            </a:br>
            <a:r>
              <a:rPr lang="en-US" altLang="ko-KR" sz="1600" b="1" dirty="0"/>
              <a:t>if the performance of a classifier is </a:t>
            </a:r>
            <a:r>
              <a:rPr lang="en-US" altLang="ko-KR" sz="1600" b="1" dirty="0" smtClean="0"/>
              <a:t>perfect</a:t>
            </a:r>
            <a:endParaRPr lang="en-US" altLang="ko-KR" sz="1600" b="1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600" b="1" dirty="0"/>
              <a:t>But it is uncommon to be able to develop a perfect classifier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sz="1600" b="1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1879" y="4077072"/>
            <a:ext cx="6300242" cy="2401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49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Confusion Matrix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79512" y="764704"/>
            <a:ext cx="8784976" cy="24453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600" b="1" dirty="0" smtClean="0"/>
              <a:t>A confusion matrix is formed from the four outcomes </a:t>
            </a:r>
            <a:br>
              <a:rPr lang="en-US" altLang="ko-KR" sz="1600" b="1" dirty="0" smtClean="0"/>
            </a:br>
            <a:r>
              <a:rPr lang="en-US" altLang="ko-KR" sz="1600" b="1" dirty="0" smtClean="0"/>
              <a:t>produced as a result of binary classification</a:t>
            </a:r>
            <a:endParaRPr lang="en-US" altLang="ko-KR" sz="1400" dirty="0"/>
          </a:p>
          <a:p>
            <a:pPr marL="800100" lvl="1" indent="-342900" fontAlgn="base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/>
              <a:t>True positive (TP): correct positive prediction</a:t>
            </a:r>
          </a:p>
          <a:p>
            <a:pPr marL="800100" lvl="1" indent="-342900" fontAlgn="base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/>
              <a:t>False positive (FP): incorrect positive prediction</a:t>
            </a:r>
          </a:p>
          <a:p>
            <a:pPr marL="800100" lvl="1" indent="-342900" fontAlgn="base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/>
              <a:t>True negative (TN): correct negative prediction</a:t>
            </a:r>
          </a:p>
          <a:p>
            <a:pPr marL="800100" lvl="1" indent="-342900" fontAlgn="base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/>
              <a:t>False negative (FN): incorrect negative prediction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sz="1600" b="1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33" y="3004427"/>
            <a:ext cx="4745137" cy="207070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6515" y="4653136"/>
            <a:ext cx="6141989" cy="1872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784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Confusion Matrix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79512" y="764704"/>
            <a:ext cx="8784976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600" b="1" dirty="0" smtClean="0"/>
              <a:t>Classifier</a:t>
            </a:r>
            <a:endParaRPr lang="en-US" altLang="ko-KR" sz="1400" dirty="0"/>
          </a:p>
          <a:p>
            <a:pPr marL="800100" lvl="1" indent="-342900" fontAlgn="base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 smtClean="0"/>
              <a:t>Levels : Green / Grey</a:t>
            </a:r>
            <a:endParaRPr lang="en-US" altLang="ko-KR" sz="1600"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2060848"/>
            <a:ext cx="3275062" cy="335762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6056" y="2059707"/>
            <a:ext cx="3260905" cy="335762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766635" y="1590242"/>
            <a:ext cx="18797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/>
              <a:t>Confusion Matrix</a:t>
            </a:r>
            <a:endParaRPr lang="ko-KR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261824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Confusion Matrix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5816" y="1892978"/>
            <a:ext cx="3260905" cy="335762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779912" y="1549116"/>
            <a:ext cx="18797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/>
              <a:t>Confusion Matrix</a:t>
            </a:r>
            <a:endParaRPr lang="ko-KR" altLang="en-US" sz="1600" b="1" dirty="0"/>
          </a:p>
        </p:txBody>
      </p:sp>
      <p:cxnSp>
        <p:nvCxnSpPr>
          <p:cNvPr id="10" name="직선 화살표 연결선 9"/>
          <p:cNvCxnSpPr>
            <a:stCxn id="12" idx="3"/>
          </p:cNvCxnSpPr>
          <p:nvPr/>
        </p:nvCxnSpPr>
        <p:spPr>
          <a:xfrm>
            <a:off x="2699792" y="1590526"/>
            <a:ext cx="792088" cy="90237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95536" y="1051917"/>
            <a:ext cx="2304256" cy="107721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/>
              <a:t>True Positives</a:t>
            </a:r>
          </a:p>
          <a:p>
            <a:r>
              <a:rPr lang="en-US" altLang="ko-KR" sz="1600" dirty="0" smtClean="0"/>
              <a:t>Green examples </a:t>
            </a:r>
            <a:r>
              <a:rPr lang="en-US" altLang="ko-KR" sz="1600" b="1" dirty="0" smtClean="0"/>
              <a:t>correctly</a:t>
            </a:r>
            <a:r>
              <a:rPr lang="en-US" altLang="ko-KR" sz="1600" dirty="0" smtClean="0"/>
              <a:t> identified as green</a:t>
            </a:r>
            <a:endParaRPr lang="ko-KR" altLang="en-US" sz="1600" dirty="0"/>
          </a:p>
        </p:txBody>
      </p:sp>
      <p:cxnSp>
        <p:nvCxnSpPr>
          <p:cNvPr id="14" name="직선 화살표 연결선 13"/>
          <p:cNvCxnSpPr/>
          <p:nvPr/>
        </p:nvCxnSpPr>
        <p:spPr>
          <a:xfrm flipH="1" flipV="1">
            <a:off x="5924694" y="4869161"/>
            <a:ext cx="663530" cy="216023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444208" y="4977172"/>
            <a:ext cx="2304256" cy="107721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/>
              <a:t>True Negatives</a:t>
            </a:r>
          </a:p>
          <a:p>
            <a:r>
              <a:rPr lang="en-US" altLang="ko-KR" sz="1600" dirty="0" smtClean="0"/>
              <a:t>Gray examples </a:t>
            </a:r>
            <a:r>
              <a:rPr lang="en-US" altLang="ko-KR" sz="1600" b="1" dirty="0" smtClean="0"/>
              <a:t>correctly</a:t>
            </a:r>
            <a:r>
              <a:rPr lang="en-US" altLang="ko-KR" sz="1600" dirty="0" smtClean="0"/>
              <a:t> identified as grey</a:t>
            </a:r>
            <a:endParaRPr lang="ko-KR" altLang="en-US" sz="1600" dirty="0"/>
          </a:p>
        </p:txBody>
      </p:sp>
      <p:cxnSp>
        <p:nvCxnSpPr>
          <p:cNvPr id="20" name="직선 화살표 연결선 19"/>
          <p:cNvCxnSpPr>
            <a:stCxn id="22" idx="1"/>
          </p:cNvCxnSpPr>
          <p:nvPr/>
        </p:nvCxnSpPr>
        <p:spPr>
          <a:xfrm flipH="1">
            <a:off x="5947690" y="1482784"/>
            <a:ext cx="496518" cy="1010112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6444208" y="1067285"/>
            <a:ext cx="2304256" cy="83099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/>
              <a:t>False Positives</a:t>
            </a:r>
          </a:p>
          <a:p>
            <a:r>
              <a:rPr lang="en-US" altLang="ko-KR" sz="1600" dirty="0" smtClean="0"/>
              <a:t>Gray examples </a:t>
            </a:r>
            <a:r>
              <a:rPr lang="en-US" altLang="ko-KR" sz="1600" b="1" dirty="0" smtClean="0"/>
              <a:t>falsely</a:t>
            </a:r>
            <a:r>
              <a:rPr lang="en-US" altLang="ko-KR" sz="1600" dirty="0" smtClean="0"/>
              <a:t> identified as green</a:t>
            </a:r>
            <a:endParaRPr lang="ko-KR" altLang="en-US" sz="1600" dirty="0"/>
          </a:p>
        </p:txBody>
      </p:sp>
      <p:cxnSp>
        <p:nvCxnSpPr>
          <p:cNvPr id="24" name="직선 화살표 연결선 23"/>
          <p:cNvCxnSpPr>
            <a:stCxn id="27" idx="3"/>
          </p:cNvCxnSpPr>
          <p:nvPr/>
        </p:nvCxnSpPr>
        <p:spPr>
          <a:xfrm flipV="1">
            <a:off x="2699792" y="4869161"/>
            <a:ext cx="720080" cy="624172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395536" y="4954724"/>
            <a:ext cx="2304256" cy="107721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/>
              <a:t>False Negatives</a:t>
            </a:r>
          </a:p>
          <a:p>
            <a:r>
              <a:rPr lang="en-US" altLang="ko-KR" sz="1600" dirty="0" smtClean="0"/>
              <a:t>Green examples </a:t>
            </a:r>
            <a:r>
              <a:rPr lang="en-US" altLang="ko-KR" sz="1600" b="1" dirty="0" smtClean="0"/>
              <a:t>falsely</a:t>
            </a:r>
            <a:r>
              <a:rPr lang="en-US" altLang="ko-KR" sz="1600" dirty="0" smtClean="0"/>
              <a:t> identified as gray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79956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Accuracy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79512" y="764704"/>
            <a:ext cx="87849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600" b="1" dirty="0" smtClean="0"/>
              <a:t>Accuracy is calculated as the number of all correct predictions </a:t>
            </a:r>
            <a:br>
              <a:rPr lang="en-US" altLang="ko-KR" sz="1600" b="1" dirty="0" smtClean="0"/>
            </a:br>
            <a:r>
              <a:rPr lang="en-US" altLang="ko-KR" sz="1600" b="1" dirty="0" smtClean="0"/>
              <a:t>divided by the total number of the dataset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600" b="1" dirty="0" smtClean="0"/>
              <a:t>The best ACC is 1.0, whereas the worst is 0.0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4103" y="2056724"/>
            <a:ext cx="4775795" cy="168592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576" y="3841560"/>
            <a:ext cx="2532137" cy="259380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491880" y="4887184"/>
            <a:ext cx="5256584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 smtClean="0"/>
              <a:t>Accuracy = (9+8) / (9+2+1+8) = 0.85</a:t>
            </a:r>
          </a:p>
        </p:txBody>
      </p:sp>
    </p:spTree>
    <p:extLst>
      <p:ext uri="{BB962C8B-B14F-4D97-AF65-F5344CB8AC3E}">
        <p14:creationId xmlns:p14="http://schemas.microsoft.com/office/powerpoint/2010/main" val="3548539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Precision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79512" y="764704"/>
            <a:ext cx="87849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600" b="1" dirty="0" smtClean="0"/>
              <a:t>Precision is calculated as the number of correct positive predictions </a:t>
            </a:r>
            <a:br>
              <a:rPr lang="en-US" altLang="ko-KR" sz="1600" b="1" dirty="0" smtClean="0"/>
            </a:br>
            <a:r>
              <a:rPr lang="en-US" altLang="ko-KR" sz="1600" b="1" dirty="0" smtClean="0"/>
              <a:t>divided by the total number of positive predictions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600" b="1" dirty="0" smtClean="0"/>
              <a:t>The best precision is 1.0, whereas the worst is 0.0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9036" y="1995518"/>
            <a:ext cx="4885928" cy="180729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0307" y="3933056"/>
            <a:ext cx="2371664" cy="244050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731518" y="4946298"/>
            <a:ext cx="5256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 smtClean="0"/>
              <a:t>Precision = 9 / (9+2) = 0.81</a:t>
            </a:r>
          </a:p>
        </p:txBody>
      </p:sp>
    </p:spTree>
    <p:extLst>
      <p:ext uri="{BB962C8B-B14F-4D97-AF65-F5344CB8AC3E}">
        <p14:creationId xmlns:p14="http://schemas.microsoft.com/office/powerpoint/2010/main" val="2716833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Recall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79512" y="764704"/>
            <a:ext cx="878497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600" b="1" dirty="0" smtClean="0"/>
              <a:t>Sensitivity = Recall = True Positive Rate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600" b="1" dirty="0" smtClean="0"/>
              <a:t>Recall is calculated as the number of correct positive predictions</a:t>
            </a:r>
            <a:br>
              <a:rPr lang="en-US" altLang="ko-KR" sz="1600" b="1" dirty="0" smtClean="0"/>
            </a:br>
            <a:r>
              <a:rPr lang="en-US" altLang="ko-KR" sz="1600" b="1" dirty="0" smtClean="0"/>
              <a:t>divided by the total number of positives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600" b="1" dirty="0" smtClean="0"/>
              <a:t>The best recall is 1.0, whereas the worst is 0.0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8027" y="2362567"/>
            <a:ext cx="4427946" cy="157738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3036" y="3928492"/>
            <a:ext cx="2364879" cy="249044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731518" y="4946298"/>
            <a:ext cx="5256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 smtClean="0"/>
              <a:t>Recall = 9 / (9+1) = 0.9</a:t>
            </a:r>
          </a:p>
        </p:txBody>
      </p:sp>
    </p:spTree>
    <p:extLst>
      <p:ext uri="{BB962C8B-B14F-4D97-AF65-F5344CB8AC3E}">
        <p14:creationId xmlns:p14="http://schemas.microsoft.com/office/powerpoint/2010/main" val="1386041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1">
      <a:majorFont>
        <a:latin typeface="나눔고딕 ExtraBold"/>
        <a:ea typeface="나눔고딕 ExtraBold"/>
        <a:cs typeface=""/>
      </a:majorFont>
      <a:minorFont>
        <a:latin typeface="나눔고딕"/>
        <a:ea typeface="나눔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5_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6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35176</TotalTime>
  <Words>507</Words>
  <Application>Microsoft Office PowerPoint</Application>
  <PresentationFormat>On-screen Show (4:3)</PresentationFormat>
  <Paragraphs>128</Paragraphs>
  <Slides>20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20</vt:i4>
      </vt:variant>
    </vt:vector>
  </HeadingPairs>
  <TitlesOfParts>
    <vt:vector size="33" baseType="lpstr">
      <vt:lpstr>맑은 고딕</vt:lpstr>
      <vt:lpstr>나눔고딕 ExtraBold</vt:lpstr>
      <vt:lpstr>Cambria Math</vt:lpstr>
      <vt:lpstr>Arial</vt:lpstr>
      <vt:lpstr>Courier New</vt:lpstr>
      <vt:lpstr>굴림</vt:lpstr>
      <vt:lpstr>Calibri Light</vt:lpstr>
      <vt:lpstr>Wingdings</vt:lpstr>
      <vt:lpstr>나눔고딕</vt:lpstr>
      <vt:lpstr>Calibri</vt:lpstr>
      <vt:lpstr>1_Office 테마</vt:lpstr>
      <vt:lpstr>5_Office 테마</vt:lpstr>
      <vt:lpstr>6_Office 테마</vt:lpstr>
      <vt:lpstr>Artificial Intelligence Lecture 20: Confusion Matrix in Machine Learning </vt:lpstr>
      <vt:lpstr>Contents  Binary classifier confusion matrix accuracy precision recall ROC curve      - how to plot roc curve</vt:lpstr>
      <vt:lpstr>Binary Classifier</vt:lpstr>
      <vt:lpstr>Confusion Matrix</vt:lpstr>
      <vt:lpstr>Confusion Matrix</vt:lpstr>
      <vt:lpstr>Confusion Matrix</vt:lpstr>
      <vt:lpstr>Accuracy</vt:lpstr>
      <vt:lpstr>Precision</vt:lpstr>
      <vt:lpstr>Recall</vt:lpstr>
      <vt:lpstr>Example 1</vt:lpstr>
      <vt:lpstr>Example 2</vt:lpstr>
      <vt:lpstr>ROC Curve</vt:lpstr>
      <vt:lpstr>How to Plot ROC Curve</vt:lpstr>
      <vt:lpstr>How to Plot ROC Curve</vt:lpstr>
      <vt:lpstr>How to Plot ROC Curve</vt:lpstr>
      <vt:lpstr>ROC Curve</vt:lpstr>
      <vt:lpstr>ROC Curve</vt:lpstr>
      <vt:lpstr>ROC Curve</vt:lpstr>
      <vt:lpstr>References</vt:lpstr>
      <vt:lpstr>PowerPoint Presentation</vt:lpstr>
    </vt:vector>
  </TitlesOfParts>
  <Company>R&amp;D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디지털통합전시플랫폼 개발 발표본</dc:title>
  <dc:creator>hsjang</dc:creator>
  <cp:lastModifiedBy>Moorche</cp:lastModifiedBy>
  <cp:revision>1789</cp:revision>
  <cp:lastPrinted>2017-09-14T04:02:58Z</cp:lastPrinted>
  <dcterms:created xsi:type="dcterms:W3CDTF">2006-10-05T04:04:58Z</dcterms:created>
  <dcterms:modified xsi:type="dcterms:W3CDTF">2023-05-22T04:55:54Z</dcterms:modified>
</cp:coreProperties>
</file>